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3" r:id="rId16"/>
    <p:sldId id="274" r:id="rId17"/>
    <p:sldId id="275" r:id="rId18"/>
    <p:sldId id="276" r:id="rId19"/>
    <p:sldId id="277" r:id="rId20"/>
    <p:sldId id="278" r:id="rId21"/>
    <p:sldId id="287" r:id="rId22"/>
    <p:sldId id="288" r:id="rId23"/>
    <p:sldId id="289" r:id="rId24"/>
    <p:sldId id="290" r:id="rId25"/>
    <p:sldId id="291" r:id="rId26"/>
    <p:sldId id="293" r:id="rId27"/>
    <p:sldId id="294" r:id="rId28"/>
    <p:sldId id="295" r:id="rId29"/>
    <p:sldId id="296" r:id="rId30"/>
    <p:sldId id="297" r:id="rId31"/>
    <p:sldId id="298" r:id="rId32"/>
    <p:sldId id="299" r:id="rId33"/>
    <p:sldId id="300" r:id="rId34"/>
    <p:sldId id="303" r:id="rId35"/>
    <p:sldId id="304" r:id="rId36"/>
    <p:sldId id="305" r:id="rId37"/>
    <p:sldId id="306" r:id="rId38"/>
    <p:sldId id="307" r:id="rId39"/>
    <p:sldId id="308" r:id="rId40"/>
    <p:sldId id="309" r:id="rId41"/>
    <p:sldId id="311" r:id="rId42"/>
    <p:sldId id="312" r:id="rId43"/>
    <p:sldId id="313" r:id="rId44"/>
    <p:sldId id="321"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5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2014-6-16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gprtech.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4" descr="01.jpg"/>
          <p:cNvPicPr>
            <a:picLocks noChangeAspect="1" noChangeArrowheads="1"/>
          </p:cNvPicPr>
          <p:nvPr/>
        </p:nvPicPr>
        <p:blipFill>
          <a:blip r:embed="rId2" cstate="email"/>
          <a:srcRect/>
          <a:stretch>
            <a:fillRect/>
          </a:stretch>
        </p:blipFill>
        <p:spPr bwMode="auto">
          <a:xfrm>
            <a:off x="-11113" y="0"/>
            <a:ext cx="9155113" cy="6858000"/>
          </a:xfrm>
          <a:prstGeom prst="rect">
            <a:avLst/>
          </a:prstGeom>
          <a:noFill/>
          <a:ln w="9525">
            <a:noFill/>
            <a:miter lim="800000"/>
            <a:headEnd/>
            <a:tailEnd/>
          </a:ln>
        </p:spPr>
      </p:pic>
      <p:sp>
        <p:nvSpPr>
          <p:cNvPr id="10243" name="TextBox 5"/>
          <p:cNvSpPr txBox="1">
            <a:spLocks noChangeArrowheads="1"/>
          </p:cNvSpPr>
          <p:nvPr/>
        </p:nvSpPr>
        <p:spPr bwMode="auto">
          <a:xfrm>
            <a:off x="5357813" y="4500563"/>
            <a:ext cx="3500437" cy="708025"/>
          </a:xfrm>
          <a:prstGeom prst="rect">
            <a:avLst/>
          </a:prstGeom>
          <a:noFill/>
          <a:ln w="9525">
            <a:noFill/>
            <a:miter lim="800000"/>
            <a:headEnd/>
            <a:tailEnd/>
          </a:ln>
        </p:spPr>
        <p:txBody>
          <a:bodyPr>
            <a:spAutoFit/>
          </a:bodyPr>
          <a:lstStyle/>
          <a:p>
            <a:r>
              <a:rPr lang="en-US" altLang="zh-CN" sz="2000">
                <a:solidFill>
                  <a:srgbClr val="0D0D0D"/>
                </a:solidFill>
                <a:latin typeface="华文新魏" pitchFamily="2" charset="-122"/>
                <a:ea typeface="华文新魏" pitchFamily="2" charset="-122"/>
                <a:hlinkClick r:id="rId3"/>
              </a:rPr>
              <a:t>www.PGPRtech.com</a:t>
            </a:r>
            <a:endParaRPr lang="en-US" altLang="zh-CN" sz="2000">
              <a:solidFill>
                <a:srgbClr val="0D0D0D"/>
              </a:solidFill>
              <a:latin typeface="华文新魏" pitchFamily="2" charset="-122"/>
              <a:ea typeface="华文新魏" pitchFamily="2" charset="-122"/>
            </a:endParaRPr>
          </a:p>
          <a:p>
            <a:r>
              <a:rPr lang="en-US" altLang="zh-CN" sz="2000">
                <a:solidFill>
                  <a:srgbClr val="0D0D0D"/>
                </a:solidFill>
                <a:latin typeface="华文新魏" pitchFamily="2" charset="-122"/>
                <a:ea typeface="华文新魏" pitchFamily="2" charset="-122"/>
              </a:rPr>
              <a:t>400-997-1001</a:t>
            </a:r>
            <a:endParaRPr lang="zh-CN" altLang="en-US" sz="2000">
              <a:solidFill>
                <a:srgbClr val="0D0D0D"/>
              </a:solidFill>
              <a:latin typeface="华文新魏" pitchFamily="2" charset="-122"/>
              <a:ea typeface="华文新魏" pitchFamily="2" charset="-122"/>
            </a:endParaRPr>
          </a:p>
        </p:txBody>
      </p:sp>
      <p:sp>
        <p:nvSpPr>
          <p:cNvPr id="11268" name="TextBox 3"/>
          <p:cNvSpPr txBox="1">
            <a:spLocks noChangeArrowheads="1"/>
          </p:cNvSpPr>
          <p:nvPr/>
        </p:nvSpPr>
        <p:spPr bwMode="auto">
          <a:xfrm>
            <a:off x="3826123" y="2143125"/>
            <a:ext cx="5786437" cy="1570038"/>
          </a:xfrm>
          <a:prstGeom prst="rect">
            <a:avLst/>
          </a:prstGeom>
          <a:noFill/>
          <a:ln w="9525">
            <a:noFill/>
            <a:miter lim="800000"/>
            <a:headEnd/>
            <a:tailEnd/>
          </a:ln>
        </p:spPr>
        <p:txBody>
          <a:bodyPr>
            <a:spAutoFit/>
          </a:bodyPr>
          <a:lstStyle/>
          <a:p>
            <a:pPr algn="ctr">
              <a:lnSpc>
                <a:spcPct val="150000"/>
              </a:lnSpc>
              <a:defRPr/>
            </a:pPr>
            <a:r>
              <a:rPr lang="zh-CN" altLang="en-US" sz="3200" b="1" dirty="0">
                <a:solidFill>
                  <a:srgbClr val="653A20"/>
                </a:solidFill>
                <a:effectLst>
                  <a:outerShdw blurRad="38100" dist="38100" dir="2700000" algn="tl">
                    <a:srgbClr val="C0C0C0"/>
                  </a:outerShdw>
                </a:effectLst>
                <a:latin typeface="黑体" pitchFamily="2" charset="-122"/>
                <a:ea typeface="黑体" pitchFamily="2" charset="-122"/>
              </a:rPr>
              <a:t>德州创迪微生物资源公司</a:t>
            </a:r>
            <a:endParaRPr lang="en-US" sz="3200" b="1" dirty="0">
              <a:solidFill>
                <a:srgbClr val="653A20"/>
              </a:solidFill>
              <a:effectLst>
                <a:outerShdw blurRad="38100" dist="38100" dir="2700000" algn="tl">
                  <a:srgbClr val="C0C0C0"/>
                </a:outerShdw>
              </a:effectLst>
              <a:latin typeface="黑体" pitchFamily="2" charset="-122"/>
              <a:ea typeface="黑体" pitchFamily="2" charset="-122"/>
            </a:endParaRPr>
          </a:p>
          <a:p>
            <a:pPr algn="ctr">
              <a:lnSpc>
                <a:spcPct val="150000"/>
              </a:lnSpc>
              <a:defRPr/>
            </a:pPr>
            <a:r>
              <a:rPr lang="zh-CN" altLang="en-US" sz="3200" b="1" dirty="0">
                <a:solidFill>
                  <a:srgbClr val="653A20"/>
                </a:solidFill>
                <a:effectLst>
                  <a:outerShdw blurRad="38100" dist="38100" dir="2700000" algn="tl">
                    <a:srgbClr val="C0C0C0"/>
                  </a:outerShdw>
                </a:effectLst>
                <a:latin typeface="黑体" pitchFamily="2" charset="-122"/>
                <a:ea typeface="黑体" pitchFamily="2" charset="-122"/>
              </a:rPr>
              <a:t>简  介</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idx="4294967295"/>
          </p:nvPr>
        </p:nvSpPr>
        <p:spPr/>
        <p:txBody>
          <a:bodyPr/>
          <a:lstStyle/>
          <a:p>
            <a:pPr eaLnBrk="1" hangingPunct="1"/>
            <a:r>
              <a:rPr lang="zh-CN" altLang="en-US" sz="2800" dirty="0" smtClean="0">
                <a:solidFill>
                  <a:srgbClr val="975730"/>
                </a:solidFill>
                <a:latin typeface="黑体" pitchFamily="2" charset="-122"/>
                <a:ea typeface="黑体" pitchFamily="2" charset="-122"/>
              </a:rPr>
              <a:t>五、 </a:t>
            </a:r>
            <a:r>
              <a:rPr lang="zh-CN" altLang="en-US" sz="2800" dirty="0" smtClean="0">
                <a:solidFill>
                  <a:srgbClr val="975730"/>
                </a:solidFill>
                <a:latin typeface="黑体" pitchFamily="2" charset="-122"/>
                <a:ea typeface="黑体" pitchFamily="2" charset="-122"/>
              </a:rPr>
              <a:t>如何打破土壤恶性循环？</a:t>
            </a:r>
          </a:p>
        </p:txBody>
      </p:sp>
      <p:sp>
        <p:nvSpPr>
          <p:cNvPr id="21507" name="内容占位符 2"/>
          <p:cNvSpPr>
            <a:spLocks noGrp="1"/>
          </p:cNvSpPr>
          <p:nvPr>
            <p:ph idx="4294967295"/>
          </p:nvPr>
        </p:nvSpPr>
        <p:spPr>
          <a:xfrm>
            <a:off x="642938" y="1500188"/>
            <a:ext cx="8072437" cy="4143375"/>
          </a:xfrm>
        </p:spPr>
        <p:txBody>
          <a:bodyPr/>
          <a:lstStyle/>
          <a:p>
            <a:pPr eaLnBrk="1" hangingPunct="1">
              <a:lnSpc>
                <a:spcPct val="150000"/>
              </a:lnSpc>
              <a:buFont typeface="Wingdings 2" pitchFamily="18" charset="2"/>
              <a:buNone/>
            </a:pPr>
            <a:r>
              <a:rPr lang="zh-CN" altLang="en-US" sz="2400" b="1" smtClean="0">
                <a:latin typeface="仿宋_GB2312" pitchFamily="49" charset="-122"/>
                <a:ea typeface="仿宋_GB2312" pitchFamily="49" charset="-122"/>
              </a:rPr>
              <a:t>  引入有益微生物，即土壤的生物修复。</a:t>
            </a:r>
          </a:p>
          <a:p>
            <a:pPr eaLnBrk="1" hangingPunct="1">
              <a:lnSpc>
                <a:spcPct val="150000"/>
              </a:lnSpc>
              <a:buFont typeface="Wingdings 2" pitchFamily="18" charset="2"/>
              <a:buNone/>
            </a:pPr>
            <a:r>
              <a:rPr lang="en-US" altLang="zh-CN" sz="2400" smtClean="0">
                <a:latin typeface="仿宋_GB2312" pitchFamily="49" charset="-122"/>
                <a:ea typeface="仿宋_GB2312" pitchFamily="49" charset="-122"/>
              </a:rPr>
              <a:t>   </a:t>
            </a:r>
            <a:r>
              <a:rPr lang="en-US" altLang="zh-CN" sz="2200" smtClean="0">
                <a:latin typeface="仿宋_GB2312" pitchFamily="49" charset="-122"/>
                <a:ea typeface="仿宋_GB2312" pitchFamily="49" charset="-122"/>
              </a:rPr>
              <a:t>1. </a:t>
            </a:r>
            <a:r>
              <a:rPr lang="zh-CN" altLang="en-US" sz="2200" smtClean="0">
                <a:latin typeface="仿宋_GB2312" pitchFamily="49" charset="-122"/>
                <a:ea typeface="仿宋_GB2312" pitchFamily="49" charset="-122"/>
              </a:rPr>
              <a:t>传统方法，施入农家肥。</a:t>
            </a:r>
            <a:r>
              <a:rPr lang="en-US" altLang="zh-CN" sz="2200" smtClean="0">
                <a:latin typeface="仿宋_GB2312" pitchFamily="49" charset="-122"/>
                <a:ea typeface="仿宋_GB2312" pitchFamily="49" charset="-122"/>
              </a:rPr>
              <a:t>——</a:t>
            </a:r>
            <a:r>
              <a:rPr lang="zh-CN" altLang="en-US" sz="2200" smtClean="0">
                <a:latin typeface="仿宋_GB2312" pitchFamily="49" charset="-122"/>
                <a:ea typeface="仿宋_GB2312" pitchFamily="49" charset="-122"/>
              </a:rPr>
              <a:t>提供必要的土壤生物活性，有效引入微生物，不应该抛弃。</a:t>
            </a:r>
            <a:endParaRPr lang="en-US" sz="2200" smtClean="0">
              <a:latin typeface="仿宋_GB2312" pitchFamily="49" charset="-122"/>
              <a:ea typeface="仿宋_GB2312" pitchFamily="49" charset="-122"/>
            </a:endParaRPr>
          </a:p>
          <a:p>
            <a:pPr eaLnBrk="1" hangingPunct="1">
              <a:lnSpc>
                <a:spcPct val="150000"/>
              </a:lnSpc>
              <a:buFont typeface="Wingdings 2" pitchFamily="18" charset="2"/>
              <a:buNone/>
            </a:pPr>
            <a:r>
              <a:rPr lang="en-US" altLang="zh-CN" sz="2200" smtClean="0">
                <a:latin typeface="仿宋_GB2312" pitchFamily="49" charset="-122"/>
                <a:ea typeface="仿宋_GB2312" pitchFamily="49" charset="-122"/>
              </a:rPr>
              <a:t>   2. </a:t>
            </a:r>
            <a:r>
              <a:rPr lang="zh-CN" altLang="en-US" sz="2200" smtClean="0">
                <a:latin typeface="仿宋_GB2312" pitchFamily="49" charset="-122"/>
                <a:ea typeface="仿宋_GB2312" pitchFamily="49" charset="-122"/>
              </a:rPr>
              <a:t>现代科技方法，微生物类产品。</a:t>
            </a:r>
            <a:r>
              <a:rPr lang="en-US" altLang="zh-CN" sz="2200" smtClean="0">
                <a:latin typeface="仿宋_GB2312" pitchFamily="49" charset="-122"/>
                <a:ea typeface="仿宋_GB2312" pitchFamily="49" charset="-122"/>
              </a:rPr>
              <a:t>——</a:t>
            </a:r>
            <a:r>
              <a:rPr lang="zh-CN" altLang="en-US" sz="2200" smtClean="0">
                <a:latin typeface="仿宋_GB2312" pitchFamily="49" charset="-122"/>
                <a:ea typeface="仿宋_GB2312" pitchFamily="49" charset="-122"/>
              </a:rPr>
              <a:t>伴随着土壤管理科学的进步，有益微生物能够以更有效、更容易使用的工业化产品的形式得到，如：微生物菌剂、复合微生物肥料、生物有机肥料等。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000125" y="1571625"/>
            <a:ext cx="7142163" cy="493713"/>
          </a:xfrm>
          <a:prstGeom prst="rect">
            <a:avLst/>
          </a:prstGeom>
          <a:noFill/>
          <a:ln w="9525">
            <a:noFill/>
            <a:miter lim="800000"/>
            <a:headEnd/>
            <a:tailEnd/>
          </a:ln>
        </p:spPr>
        <p:txBody>
          <a:bodyPr anchor="ctr">
            <a:spAutoFit/>
          </a:bodyPr>
          <a:lstStyle/>
          <a:p>
            <a:pPr eaLnBrk="0" hangingPunct="0">
              <a:lnSpc>
                <a:spcPct val="150000"/>
              </a:lnSpc>
              <a:spcBef>
                <a:spcPct val="45000"/>
              </a:spcBef>
            </a:pPr>
            <a:endParaRPr lang="ko-KR" altLang="en-US" sz="2000" b="1">
              <a:solidFill>
                <a:srgbClr val="FF0000"/>
              </a:solidFill>
              <a:latin typeface="Franklin Gothic Book" pitchFamily="34" charset="0"/>
              <a:ea typeface="맑은 고딕" pitchFamily="34" charset="-127"/>
            </a:endParaRPr>
          </a:p>
        </p:txBody>
      </p:sp>
      <p:sp>
        <p:nvSpPr>
          <p:cNvPr id="21507" name="AutoShape 23"/>
          <p:cNvSpPr>
            <a:spLocks noChangeArrowheads="1"/>
          </p:cNvSpPr>
          <p:nvPr/>
        </p:nvSpPr>
        <p:spPr bwMode="auto">
          <a:xfrm>
            <a:off x="822325" y="500063"/>
            <a:ext cx="7500938" cy="741362"/>
          </a:xfrm>
          <a:prstGeom prst="bevel">
            <a:avLst>
              <a:gd name="adj" fmla="val 11458"/>
            </a:avLst>
          </a:prstGeom>
          <a:solidFill>
            <a:srgbClr val="00B0F0"/>
          </a:solidFill>
          <a:ln w="9525">
            <a:noFill/>
            <a:miter lim="800000"/>
            <a:headEnd/>
            <a:tailEnd/>
          </a:ln>
        </p:spPr>
        <p:txBody>
          <a:bodyPr wrap="none" anchor="ctr"/>
          <a:lstStyle/>
          <a:p>
            <a:pPr algn="ctr"/>
            <a:r>
              <a:rPr lang="zh-CN" altLang="en-US" sz="3200" dirty="0" smtClean="0">
                <a:latin typeface="Franklin Gothic Book" pitchFamily="34" charset="0"/>
                <a:ea typeface="黑体" pitchFamily="2" charset="-122"/>
              </a:rPr>
              <a:t>六、</a:t>
            </a:r>
            <a:r>
              <a:rPr lang="zh-CN" altLang="en-US" sz="3200" dirty="0">
                <a:latin typeface="Franklin Gothic Book" pitchFamily="34" charset="0"/>
                <a:ea typeface="黑体" pitchFamily="2" charset="-122"/>
              </a:rPr>
              <a:t>系统微生物学解决方案</a:t>
            </a:r>
            <a:endParaRPr lang="zh-CN" altLang="en-US" sz="3200" b="1" dirty="0">
              <a:solidFill>
                <a:srgbClr val="FFFFFF"/>
              </a:solidFill>
              <a:latin typeface="宋体" pitchFamily="2" charset="-122"/>
              <a:ea typeface="黑体" pitchFamily="2" charset="-122"/>
            </a:endParaRPr>
          </a:p>
        </p:txBody>
      </p:sp>
      <p:sp>
        <p:nvSpPr>
          <p:cNvPr id="21508" name="TextBox 7"/>
          <p:cNvSpPr txBox="1">
            <a:spLocks noChangeArrowheads="1"/>
          </p:cNvSpPr>
          <p:nvPr/>
        </p:nvSpPr>
        <p:spPr bwMode="auto">
          <a:xfrm>
            <a:off x="1571625" y="1428750"/>
            <a:ext cx="6572250" cy="942975"/>
          </a:xfrm>
          <a:prstGeom prst="rect">
            <a:avLst/>
          </a:prstGeom>
          <a:noFill/>
          <a:ln w="9525">
            <a:noFill/>
            <a:miter lim="800000"/>
            <a:headEnd/>
            <a:tailEnd/>
          </a:ln>
        </p:spPr>
        <p:txBody>
          <a:bodyPr>
            <a:spAutoFit/>
          </a:bodyPr>
          <a:lstStyle/>
          <a:p>
            <a:pPr>
              <a:lnSpc>
                <a:spcPct val="150000"/>
              </a:lnSpc>
            </a:pPr>
            <a:r>
              <a:rPr lang="zh-CN" altLang="en-US" sz="2000" dirty="0">
                <a:latin typeface="仿宋_GB2312" pitchFamily="49" charset="-122"/>
                <a:ea typeface="仿宋_GB2312" pitchFamily="49" charset="-122"/>
              </a:rPr>
              <a:t>重茬病猖狂的根本原因在于土壤微生物生态系统平衡的破坏，土壤中有害微生物大量繁殖，而有益微生物数量减少。</a:t>
            </a:r>
            <a:endParaRPr lang="en-US" sz="2000" dirty="0">
              <a:latin typeface="仿宋_GB2312" pitchFamily="49" charset="-122"/>
              <a:ea typeface="仿宋_GB2312" pitchFamily="49" charset="-122"/>
            </a:endParaRPr>
          </a:p>
        </p:txBody>
      </p:sp>
      <p:sp>
        <p:nvSpPr>
          <p:cNvPr id="22533" name="TextBox 8"/>
          <p:cNvSpPr txBox="1">
            <a:spLocks noChangeArrowheads="1"/>
          </p:cNvSpPr>
          <p:nvPr/>
        </p:nvSpPr>
        <p:spPr bwMode="auto">
          <a:xfrm>
            <a:off x="1643063" y="4286250"/>
            <a:ext cx="6643687" cy="1938338"/>
          </a:xfrm>
          <a:prstGeom prst="rect">
            <a:avLst/>
          </a:prstGeom>
          <a:noFill/>
          <a:ln w="9525">
            <a:noFill/>
            <a:miter lim="800000"/>
            <a:headEnd/>
            <a:tailEnd/>
          </a:ln>
        </p:spPr>
        <p:txBody>
          <a:bodyPr>
            <a:spAutoFit/>
          </a:bodyPr>
          <a:lstStyle/>
          <a:p>
            <a:pPr>
              <a:lnSpc>
                <a:spcPct val="150000"/>
              </a:lnSpc>
              <a:defRPr/>
            </a:pPr>
            <a:r>
              <a:rPr lang="zh-CN" altLang="en-US" sz="2000" b="1">
                <a:effectLst>
                  <a:outerShdw blurRad="38100" dist="38100" dir="2700000" algn="tl">
                    <a:srgbClr val="C0C0C0"/>
                  </a:outerShdw>
                </a:effectLst>
                <a:latin typeface="仿宋_GB2312" pitchFamily="49" charset="-122"/>
                <a:ea typeface="仿宋_GB2312" pitchFamily="49" charset="-122"/>
              </a:rPr>
              <a:t>现代生物技术，特别是以植物根际促生细菌（</a:t>
            </a:r>
            <a:r>
              <a:rPr lang="en-US" sz="2000" b="1">
                <a:effectLst>
                  <a:outerShdw blurRad="38100" dist="38100" dir="2700000" algn="tl">
                    <a:srgbClr val="C0C0C0"/>
                  </a:outerShdw>
                </a:effectLst>
                <a:latin typeface="仿宋_GB2312" pitchFamily="49" charset="-122"/>
                <a:ea typeface="仿宋_GB2312" pitchFamily="49" charset="-122"/>
              </a:rPr>
              <a:t>PGPR</a:t>
            </a:r>
            <a:r>
              <a:rPr lang="zh-CN" altLang="en-US" sz="2000" b="1">
                <a:effectLst>
                  <a:outerShdw blurRad="38100" dist="38100" dir="2700000" algn="tl">
                    <a:srgbClr val="C0C0C0"/>
                  </a:outerShdw>
                </a:effectLst>
                <a:latin typeface="仿宋_GB2312" pitchFamily="49" charset="-122"/>
                <a:ea typeface="仿宋_GB2312" pitchFamily="49" charset="-122"/>
              </a:rPr>
              <a:t>）技术为核心的微生物技术，为解决土传病害或重茬障碍提供了强有力的技术手段。</a:t>
            </a:r>
            <a:r>
              <a:rPr lang="zh-CN" altLang="en-US" sz="2000">
                <a:latin typeface="仿宋_GB2312" pitchFamily="49" charset="-122"/>
                <a:ea typeface="仿宋_GB2312" pitchFamily="49" charset="-122"/>
              </a:rPr>
              <a:t>实践证明，</a:t>
            </a:r>
            <a:r>
              <a:rPr lang="en-US" sz="2000">
                <a:latin typeface="仿宋_GB2312" pitchFamily="49" charset="-122"/>
                <a:ea typeface="仿宋_GB2312" pitchFamily="49" charset="-122"/>
              </a:rPr>
              <a:t>PGPR</a:t>
            </a:r>
            <a:r>
              <a:rPr lang="zh-CN" altLang="en-US" sz="2000">
                <a:latin typeface="仿宋_GB2312" pitchFamily="49" charset="-122"/>
                <a:ea typeface="仿宋_GB2312" pitchFamily="49" charset="-122"/>
              </a:rPr>
              <a:t>产品已经表现出了明显效果，是防治重茬病害的根本希望。</a:t>
            </a:r>
          </a:p>
        </p:txBody>
      </p:sp>
      <p:pic>
        <p:nvPicPr>
          <p:cNvPr id="21510" name="图片 13" descr="图片1.png"/>
          <p:cNvPicPr>
            <a:picLocks noChangeAspect="1" noChangeArrowheads="1"/>
          </p:cNvPicPr>
          <p:nvPr/>
        </p:nvPicPr>
        <p:blipFill>
          <a:blip r:embed="rId2" cstate="email"/>
          <a:srcRect/>
          <a:stretch>
            <a:fillRect/>
          </a:stretch>
        </p:blipFill>
        <p:spPr bwMode="auto">
          <a:xfrm>
            <a:off x="857250" y="4357688"/>
            <a:ext cx="687388" cy="500062"/>
          </a:xfrm>
          <a:prstGeom prst="rect">
            <a:avLst/>
          </a:prstGeom>
          <a:noFill/>
          <a:ln w="9525">
            <a:noFill/>
            <a:miter lim="800000"/>
            <a:headEnd/>
            <a:tailEnd/>
          </a:ln>
        </p:spPr>
      </p:pic>
      <p:sp>
        <p:nvSpPr>
          <p:cNvPr id="22535" name="矩形 14"/>
          <p:cNvSpPr>
            <a:spLocks noChangeArrowheads="1"/>
          </p:cNvSpPr>
          <p:nvPr/>
        </p:nvSpPr>
        <p:spPr bwMode="auto">
          <a:xfrm>
            <a:off x="1643063" y="2857500"/>
            <a:ext cx="6500812" cy="942975"/>
          </a:xfrm>
          <a:prstGeom prst="rect">
            <a:avLst/>
          </a:prstGeom>
          <a:noFill/>
          <a:ln w="9525">
            <a:noFill/>
            <a:miter lim="800000"/>
            <a:headEnd/>
            <a:tailEnd/>
          </a:ln>
        </p:spPr>
        <p:txBody>
          <a:bodyPr>
            <a:spAutoFit/>
          </a:bodyPr>
          <a:lstStyle/>
          <a:p>
            <a:pPr>
              <a:lnSpc>
                <a:spcPct val="150000"/>
              </a:lnSpc>
              <a:defRPr/>
            </a:pPr>
            <a:r>
              <a:rPr lang="zh-CN" altLang="en-US" sz="2000" dirty="0">
                <a:latin typeface="仿宋_GB2312" pitchFamily="49" charset="-122"/>
                <a:ea typeface="仿宋_GB2312" pitchFamily="49" charset="-122"/>
              </a:rPr>
              <a:t>克服重茬障碍和治理土传病害的根本措施在于</a:t>
            </a:r>
            <a:r>
              <a:rPr lang="zh-CN" altLang="en-US" sz="2000" b="1" dirty="0">
                <a:effectLst>
                  <a:outerShdw blurRad="38100" dist="38100" dir="2700000" algn="tl">
                    <a:srgbClr val="C0C0C0"/>
                  </a:outerShdw>
                </a:effectLst>
                <a:latin typeface="仿宋_GB2312" pitchFamily="49" charset="-122"/>
                <a:ea typeface="仿宋_GB2312" pitchFamily="49" charset="-122"/>
              </a:rPr>
              <a:t>恢复土壤微生物种群的结构平衡。</a:t>
            </a:r>
            <a:endParaRPr lang="zh-CN" altLang="en-US" sz="2000" dirty="0">
              <a:effectLst>
                <a:outerShdw blurRad="38100" dist="38100" dir="2700000" algn="tl">
                  <a:srgbClr val="C0C0C0"/>
                </a:outerShdw>
              </a:effectLst>
              <a:latin typeface="仿宋_GB2312" pitchFamily="49" charset="-122"/>
              <a:ea typeface="仿宋_GB2312" pitchFamily="49" charset="-122"/>
            </a:endParaRPr>
          </a:p>
        </p:txBody>
      </p:sp>
      <p:pic>
        <p:nvPicPr>
          <p:cNvPr id="21512" name="图片 15" descr="图片1.png"/>
          <p:cNvPicPr>
            <a:picLocks noChangeAspect="1" noChangeArrowheads="1"/>
          </p:cNvPicPr>
          <p:nvPr/>
        </p:nvPicPr>
        <p:blipFill>
          <a:blip r:embed="rId3" cstate="email"/>
          <a:srcRect/>
          <a:stretch>
            <a:fillRect/>
          </a:stretch>
        </p:blipFill>
        <p:spPr bwMode="auto">
          <a:xfrm>
            <a:off x="857250" y="3000375"/>
            <a:ext cx="687388" cy="500063"/>
          </a:xfrm>
          <a:prstGeom prst="rect">
            <a:avLst/>
          </a:prstGeom>
          <a:noFill/>
          <a:ln w="9525">
            <a:noFill/>
            <a:miter lim="800000"/>
            <a:headEnd/>
            <a:tailEnd/>
          </a:ln>
        </p:spPr>
      </p:pic>
      <p:pic>
        <p:nvPicPr>
          <p:cNvPr id="21513" name="图片 16" descr="图片1.png"/>
          <p:cNvPicPr>
            <a:picLocks noChangeAspect="1" noChangeArrowheads="1"/>
          </p:cNvPicPr>
          <p:nvPr/>
        </p:nvPicPr>
        <p:blipFill>
          <a:blip r:embed="rId3" cstate="email"/>
          <a:srcRect/>
          <a:stretch>
            <a:fillRect/>
          </a:stretch>
        </p:blipFill>
        <p:spPr bwMode="auto">
          <a:xfrm>
            <a:off x="857250" y="1571625"/>
            <a:ext cx="687388" cy="500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500063" y="2571750"/>
            <a:ext cx="8229600" cy="1143000"/>
          </a:xfrm>
        </p:spPr>
        <p:txBody>
          <a:bodyPr>
            <a:normAutofit fontScale="90000"/>
          </a:bodyPr>
          <a:lstStyle/>
          <a:p>
            <a:pPr algn="ctr" eaLnBrk="1" hangingPunct="1">
              <a:defRPr/>
            </a:pPr>
            <a:r>
              <a:rPr lang="zh-CN" altLang="en-US" smtClean="0">
                <a:solidFill>
                  <a:schemeClr val="tx1"/>
                </a:solidFill>
                <a:effectLst>
                  <a:outerShdw blurRad="38100" dist="38100" dir="2700000" algn="tl">
                    <a:srgbClr val="FFFFFF"/>
                  </a:outerShdw>
                </a:effectLst>
              </a:rPr>
              <a:t>第二部分</a:t>
            </a:r>
            <a:br>
              <a:rPr lang="zh-CN" altLang="en-US" smtClean="0">
                <a:solidFill>
                  <a:schemeClr val="tx1"/>
                </a:solidFill>
                <a:effectLst>
                  <a:outerShdw blurRad="38100" dist="38100" dir="2700000" algn="tl">
                    <a:srgbClr val="FFFFFF"/>
                  </a:outerShdw>
                </a:effectLst>
              </a:rPr>
            </a:br>
            <a:r>
              <a:rPr lang="zh-CN" altLang="en-US" smtClean="0">
                <a:solidFill>
                  <a:schemeClr val="tx1"/>
                </a:solidFill>
                <a:effectLst>
                  <a:outerShdw blurRad="38100" dist="38100" dir="2700000" algn="tl">
                    <a:srgbClr val="FFFFFF"/>
                  </a:outerShdw>
                </a:effectLst>
              </a:rPr>
              <a:t/>
            </a:r>
            <a:br>
              <a:rPr lang="zh-CN" altLang="en-US" smtClean="0">
                <a:solidFill>
                  <a:schemeClr val="tx1"/>
                </a:solidFill>
                <a:effectLst>
                  <a:outerShdw blurRad="38100" dist="38100" dir="2700000" algn="tl">
                    <a:srgbClr val="FFFFFF"/>
                  </a:outerShdw>
                </a:effectLst>
              </a:rPr>
            </a:br>
            <a:r>
              <a:rPr lang="zh-CN" altLang="en-US" smtClean="0">
                <a:solidFill>
                  <a:schemeClr val="tx1"/>
                </a:solidFill>
                <a:effectLst>
                  <a:outerShdw blurRad="38100" dist="38100" dir="2700000" algn="tl">
                    <a:srgbClr val="FFFFFF"/>
                  </a:outerShdw>
                </a:effectLst>
              </a:rPr>
              <a:t>技术体系及产品</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23556" name="Rectangle 18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23558" name="矩形 8"/>
          <p:cNvSpPr>
            <a:spLocks noChangeArrowheads="1"/>
          </p:cNvSpPr>
          <p:nvPr/>
        </p:nvSpPr>
        <p:spPr bwMode="auto">
          <a:xfrm>
            <a:off x="1143000" y="1196752"/>
            <a:ext cx="7143750" cy="3785652"/>
          </a:xfrm>
          <a:prstGeom prst="rect">
            <a:avLst/>
          </a:prstGeom>
          <a:noFill/>
          <a:ln w="9525">
            <a:noFill/>
            <a:miter lim="800000"/>
            <a:headEnd/>
            <a:tailEnd/>
          </a:ln>
        </p:spPr>
        <p:txBody>
          <a:bodyPr>
            <a:spAutoFit/>
          </a:bodyPr>
          <a:lstStyle/>
          <a:p>
            <a:pPr>
              <a:lnSpc>
                <a:spcPct val="200000"/>
              </a:lnSpc>
            </a:pPr>
            <a:r>
              <a:rPr lang="zh-CN" altLang="en-US" sz="4000" dirty="0">
                <a:solidFill>
                  <a:srgbClr val="C00000"/>
                </a:solidFill>
                <a:latin typeface="Constantia" pitchFamily="18" charset="0"/>
              </a:rPr>
              <a:t>产品设计目的</a:t>
            </a:r>
          </a:p>
          <a:p>
            <a:pPr>
              <a:lnSpc>
                <a:spcPct val="200000"/>
              </a:lnSpc>
            </a:pPr>
            <a:r>
              <a:rPr lang="zh-CN" altLang="en-US" sz="2000" dirty="0">
                <a:latin typeface="Constantia" pitchFamily="18" charset="0"/>
              </a:rPr>
              <a:t>█  解决重茬障碍和土传病害提供有效手段。</a:t>
            </a:r>
          </a:p>
          <a:p>
            <a:pPr>
              <a:lnSpc>
                <a:spcPct val="200000"/>
              </a:lnSpc>
            </a:pPr>
            <a:r>
              <a:rPr lang="zh-CN" altLang="en-US" sz="2000" dirty="0">
                <a:latin typeface="Constantia" pitchFamily="18" charset="0"/>
              </a:rPr>
              <a:t>█  减少传统肥料、杀菌剂、杀虫剂及其它化学制品使用。</a:t>
            </a:r>
          </a:p>
          <a:p>
            <a:pPr>
              <a:lnSpc>
                <a:spcPct val="200000"/>
              </a:lnSpc>
            </a:pPr>
            <a:r>
              <a:rPr lang="zh-CN" altLang="en-US" sz="2000" dirty="0">
                <a:latin typeface="Constantia" pitchFamily="18" charset="0"/>
              </a:rPr>
              <a:t>█  降低相关种植成本，提高种植效益。</a:t>
            </a:r>
          </a:p>
          <a:p>
            <a:pPr>
              <a:lnSpc>
                <a:spcPct val="200000"/>
              </a:lnSpc>
            </a:pPr>
            <a:r>
              <a:rPr lang="zh-CN" altLang="en-US" sz="2000" dirty="0">
                <a:latin typeface="Constantia" pitchFamily="18" charset="0"/>
              </a:rPr>
              <a:t>█  给土壤健康和活力，提高农业生产的可持续性。</a:t>
            </a:r>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7188" y="569913"/>
            <a:ext cx="8429625" cy="5145087"/>
            <a:chOff x="0" y="0"/>
            <a:chExt cx="2736" cy="569"/>
          </a:xfrm>
        </p:grpSpPr>
        <p:sp>
          <p:nvSpPr>
            <p:cNvPr id="24589" name="Rectangle 3"/>
            <p:cNvSpPr>
              <a:spLocks noChangeArrowheads="1"/>
            </p:cNvSpPr>
            <p:nvPr/>
          </p:nvSpPr>
          <p:spPr bwMode="auto">
            <a:xfrm>
              <a:off x="0" y="0"/>
              <a:ext cx="2736" cy="220"/>
            </a:xfrm>
            <a:prstGeom prst="rect">
              <a:avLst/>
            </a:prstGeom>
            <a:gradFill rotWithShape="1">
              <a:gsLst>
                <a:gs pos="0">
                  <a:srgbClr val="BBD6D6"/>
                </a:gs>
                <a:gs pos="50000">
                  <a:srgbClr val="458F8F"/>
                </a:gs>
                <a:gs pos="100000">
                  <a:srgbClr val="BBD6D6"/>
                </a:gs>
              </a:gsLst>
              <a:lin ang="18900000" scaled="1"/>
            </a:gradFill>
            <a:ln w="9525">
              <a:noFill/>
              <a:miter lim="800000"/>
              <a:headEnd/>
              <a:tailEnd/>
            </a:ln>
            <a:effectLst>
              <a:prstShdw prst="shdw17" dist="63500" dir="5400000">
                <a:srgbClr val="295656"/>
              </a:prstShdw>
            </a:effectLst>
          </p:spPr>
          <p:txBody>
            <a:bodyPr wrap="none" anchor="ctr"/>
            <a:lstStyle/>
            <a:p>
              <a:endParaRPr lang="zh-CN" altLang="en-US">
                <a:solidFill>
                  <a:srgbClr val="000000"/>
                </a:solidFill>
                <a:latin typeface="Constantia" pitchFamily="18" charset="0"/>
              </a:endParaRPr>
            </a:p>
          </p:txBody>
        </p:sp>
        <p:sp>
          <p:nvSpPr>
            <p:cNvPr id="24590" name="Rectangle 4"/>
            <p:cNvSpPr>
              <a:spLocks noChangeArrowheads="1"/>
            </p:cNvSpPr>
            <p:nvPr/>
          </p:nvSpPr>
          <p:spPr bwMode="auto">
            <a:xfrm>
              <a:off x="0" y="0"/>
              <a:ext cx="629" cy="288"/>
            </a:xfrm>
            <a:prstGeom prst="rect">
              <a:avLst/>
            </a:prstGeom>
            <a:gradFill rotWithShape="1">
              <a:gsLst>
                <a:gs pos="0">
                  <a:srgbClr val="458F8F"/>
                </a:gs>
                <a:gs pos="50000">
                  <a:srgbClr val="234949"/>
                </a:gs>
                <a:gs pos="100000">
                  <a:srgbClr val="458F8F"/>
                </a:gs>
              </a:gsLst>
              <a:lin ang="0" scaled="1"/>
            </a:gradFill>
            <a:ln w="9525">
              <a:noFill/>
              <a:miter lim="800000"/>
              <a:headEnd/>
              <a:tailEnd/>
            </a:ln>
            <a:effectLst>
              <a:prstShdw prst="shdw17" dist="63500" dir="5400000">
                <a:srgbClr val="295656"/>
              </a:prstShdw>
            </a:effectLst>
          </p:spPr>
          <p:txBody>
            <a:bodyPr wrap="none" anchor="ctr"/>
            <a:lstStyle/>
            <a:p>
              <a:pPr algn="ctr" eaLnBrk="0" hangingPunct="0"/>
              <a:endParaRPr lang="en-US" altLang="zh-CN" b="1">
                <a:solidFill>
                  <a:srgbClr val="FFFFFF"/>
                </a:solidFill>
              </a:endParaRPr>
            </a:p>
          </p:txBody>
        </p:sp>
        <p:sp>
          <p:nvSpPr>
            <p:cNvPr id="24591" name="Rectangle 5"/>
            <p:cNvSpPr>
              <a:spLocks noChangeArrowheads="1"/>
            </p:cNvSpPr>
            <p:nvPr/>
          </p:nvSpPr>
          <p:spPr bwMode="auto">
            <a:xfrm>
              <a:off x="672" y="346"/>
              <a:ext cx="1817" cy="223"/>
            </a:xfrm>
            <a:prstGeom prst="rect">
              <a:avLst/>
            </a:prstGeom>
            <a:noFill/>
            <a:ln w="9525">
              <a:noFill/>
              <a:miter lim="800000"/>
              <a:headEnd/>
              <a:tailEnd/>
            </a:ln>
          </p:spPr>
          <p:txBody>
            <a:bodyPr>
              <a:spAutoFit/>
            </a:bodyPr>
            <a:lstStyle/>
            <a:p>
              <a:r>
                <a:rPr lang="zh-CN" altLang="en-US" sz="2000">
                  <a:latin typeface="Calibri" pitchFamily="34" charset="0"/>
                </a:rPr>
                <a:t>利用梯度稀释法和三区划线法从经济林木根际土壤中分离、纯化细菌分离物，进一步通过小麦叶片保绿法和萝卜子叶增重法筛选出效果较好的细菌，结合定量检测植物激素结果筛选植物根际促生菌。该方法操作简单、经济高效。</a:t>
              </a:r>
            </a:p>
          </p:txBody>
        </p:sp>
        <p:sp>
          <p:nvSpPr>
            <p:cNvPr id="24592" name="Rectangle 5"/>
            <p:cNvSpPr>
              <a:spLocks noChangeArrowheads="1"/>
            </p:cNvSpPr>
            <p:nvPr/>
          </p:nvSpPr>
          <p:spPr bwMode="auto">
            <a:xfrm>
              <a:off x="720" y="337"/>
              <a:ext cx="1817" cy="223"/>
            </a:xfrm>
            <a:prstGeom prst="rect">
              <a:avLst/>
            </a:prstGeom>
            <a:noFill/>
            <a:ln w="9525">
              <a:noFill/>
              <a:miter lim="800000"/>
              <a:headEnd/>
              <a:tailEnd/>
            </a:ln>
          </p:spPr>
          <p:txBody>
            <a:bodyPr>
              <a:spAutoFit/>
            </a:bodyPr>
            <a:lstStyle/>
            <a:p>
              <a:r>
                <a:rPr lang="zh-CN" altLang="en-US" sz="2000">
                  <a:latin typeface="Calibri" pitchFamily="34" charset="0"/>
                </a:rPr>
                <a:t>利用梯度稀释法和三区划线法从经济林木根际土壤中分离、纯化细菌分离物，进一步通过小麦叶片保绿法和萝卜子叶增重法筛选出效果较好的细菌，结合定量检测植物激素结果筛选植物根际促生菌。该方法操作简单、经济高效。</a:t>
              </a:r>
            </a:p>
          </p:txBody>
        </p:sp>
      </p:grpSp>
      <p:grpSp>
        <p:nvGrpSpPr>
          <p:cNvPr id="3" name="Group 7"/>
          <p:cNvGrpSpPr>
            <a:grpSpLocks/>
          </p:cNvGrpSpPr>
          <p:nvPr/>
        </p:nvGrpSpPr>
        <p:grpSpPr bwMode="auto">
          <a:xfrm>
            <a:off x="357188" y="2357438"/>
            <a:ext cx="8429625" cy="4000500"/>
            <a:chOff x="0" y="0"/>
            <a:chExt cx="3072" cy="288"/>
          </a:xfrm>
        </p:grpSpPr>
        <p:sp>
          <p:nvSpPr>
            <p:cNvPr id="24587" name="Rectangle 7"/>
            <p:cNvSpPr>
              <a:spLocks noChangeArrowheads="1"/>
            </p:cNvSpPr>
            <p:nvPr/>
          </p:nvSpPr>
          <p:spPr bwMode="auto">
            <a:xfrm>
              <a:off x="336" y="0"/>
              <a:ext cx="2736" cy="288"/>
            </a:xfrm>
            <a:prstGeom prst="rect">
              <a:avLst/>
            </a:prstGeom>
            <a:gradFill rotWithShape="1">
              <a:gsLst>
                <a:gs pos="0">
                  <a:srgbClr val="ECECA2"/>
                </a:gs>
                <a:gs pos="50000">
                  <a:srgbClr val="CCCC00"/>
                </a:gs>
                <a:gs pos="100000">
                  <a:srgbClr val="ECECA2"/>
                </a:gs>
              </a:gsLst>
              <a:lin ang="18900000" scaled="1"/>
            </a:gradFill>
            <a:ln w="9525">
              <a:noFill/>
              <a:miter lim="800000"/>
              <a:headEnd/>
              <a:tailEnd/>
            </a:ln>
            <a:effectLst>
              <a:prstShdw prst="shdw17" dist="63500" dir="5400000">
                <a:srgbClr val="7A7A00"/>
              </a:prstShdw>
            </a:effectLst>
          </p:spPr>
          <p:txBody>
            <a:bodyPr wrap="none" anchor="ctr"/>
            <a:lstStyle/>
            <a:p>
              <a:endParaRPr lang="zh-CN" altLang="en-US">
                <a:solidFill>
                  <a:srgbClr val="000000"/>
                </a:solidFill>
                <a:latin typeface="Constantia" pitchFamily="18" charset="0"/>
              </a:endParaRPr>
            </a:p>
          </p:txBody>
        </p:sp>
        <p:sp>
          <p:nvSpPr>
            <p:cNvPr id="24588" name="Rectangle 8"/>
            <p:cNvSpPr>
              <a:spLocks noChangeArrowheads="1"/>
            </p:cNvSpPr>
            <p:nvPr/>
          </p:nvSpPr>
          <p:spPr bwMode="auto">
            <a:xfrm>
              <a:off x="0" y="0"/>
              <a:ext cx="720" cy="288"/>
            </a:xfrm>
            <a:prstGeom prst="rect">
              <a:avLst/>
            </a:prstGeom>
            <a:gradFill rotWithShape="1">
              <a:gsLst>
                <a:gs pos="0">
                  <a:srgbClr val="CCCC00"/>
                </a:gs>
                <a:gs pos="50000">
                  <a:srgbClr val="696900"/>
                </a:gs>
                <a:gs pos="100000">
                  <a:srgbClr val="CCCC00"/>
                </a:gs>
              </a:gsLst>
              <a:lin ang="0" scaled="1"/>
            </a:gradFill>
            <a:ln w="9525">
              <a:noFill/>
              <a:miter lim="800000"/>
              <a:headEnd/>
              <a:tailEnd/>
            </a:ln>
            <a:effectLst>
              <a:prstShdw prst="shdw17" dist="63500" dir="5400000">
                <a:srgbClr val="7A7A00"/>
              </a:prstShdw>
            </a:effectLst>
          </p:spPr>
          <p:txBody>
            <a:bodyPr wrap="none" anchor="ctr"/>
            <a:lstStyle/>
            <a:p>
              <a:pPr algn="ctr" eaLnBrk="0" hangingPunct="0"/>
              <a:endParaRPr lang="en-US" altLang="zh-CN" b="1">
                <a:solidFill>
                  <a:srgbClr val="FFFFFF"/>
                </a:solidFill>
              </a:endParaRPr>
            </a:p>
          </p:txBody>
        </p:sp>
      </p:grpSp>
      <p:sp>
        <p:nvSpPr>
          <p:cNvPr id="24580" name="矩形 13"/>
          <p:cNvSpPr>
            <a:spLocks noChangeArrowheads="1"/>
          </p:cNvSpPr>
          <p:nvPr/>
        </p:nvSpPr>
        <p:spPr bwMode="auto">
          <a:xfrm>
            <a:off x="2428875" y="785813"/>
            <a:ext cx="6143625" cy="1128712"/>
          </a:xfrm>
          <a:prstGeom prst="rect">
            <a:avLst/>
          </a:prstGeom>
          <a:noFill/>
          <a:ln w="9525">
            <a:noFill/>
            <a:miter lim="800000"/>
            <a:headEnd/>
            <a:tailEnd/>
          </a:ln>
        </p:spPr>
        <p:txBody>
          <a:bodyPr>
            <a:spAutoFit/>
          </a:bodyPr>
          <a:lstStyle/>
          <a:p>
            <a:pPr>
              <a:lnSpc>
                <a:spcPct val="150000"/>
              </a:lnSpc>
            </a:pPr>
            <a:r>
              <a:rPr lang="zh-CN" altLang="en-US" dirty="0">
                <a:latin typeface="Constantia" pitchFamily="18" charset="0"/>
              </a:rPr>
              <a:t>  </a:t>
            </a:r>
            <a:r>
              <a:rPr lang="en-US" altLang="zh-CN" dirty="0">
                <a:latin typeface="Constantia" pitchFamily="18" charset="0"/>
              </a:rPr>
              <a:t>        </a:t>
            </a:r>
            <a:r>
              <a:rPr lang="en-US" altLang="zh-CN" sz="2400" dirty="0">
                <a:solidFill>
                  <a:srgbClr val="0206BE"/>
                </a:solidFill>
                <a:latin typeface="Constantia" pitchFamily="18" charset="0"/>
              </a:rPr>
              <a:t>PGPR</a:t>
            </a:r>
            <a:r>
              <a:rPr lang="zh-CN" altLang="en-US" sz="2400" dirty="0">
                <a:solidFill>
                  <a:srgbClr val="0206BE"/>
                </a:solidFill>
                <a:latin typeface="Constantia" pitchFamily="18" charset="0"/>
              </a:rPr>
              <a:t>技术</a:t>
            </a:r>
            <a:r>
              <a:rPr lang="en-US" altLang="zh-CN" sz="2400" dirty="0">
                <a:solidFill>
                  <a:srgbClr val="0206BE"/>
                </a:solidFill>
                <a:latin typeface="Constantia" pitchFamily="18" charset="0"/>
              </a:rPr>
              <a:t>—</a:t>
            </a:r>
            <a:r>
              <a:rPr lang="zh-CN" altLang="en-US" sz="2400" dirty="0">
                <a:solidFill>
                  <a:srgbClr val="0206BE"/>
                </a:solidFill>
                <a:latin typeface="Constantia" pitchFamily="18" charset="0"/>
              </a:rPr>
              <a:t>依靠</a:t>
            </a:r>
            <a:r>
              <a:rPr lang="en-US" altLang="zh-CN" sz="2400" dirty="0">
                <a:solidFill>
                  <a:srgbClr val="0206BE"/>
                </a:solidFill>
                <a:latin typeface="Constantia" pitchFamily="18" charset="0"/>
              </a:rPr>
              <a:t>PGPR</a:t>
            </a:r>
            <a:r>
              <a:rPr lang="zh-CN" altLang="en-US" sz="2400" dirty="0">
                <a:solidFill>
                  <a:srgbClr val="0206BE"/>
                </a:solidFill>
                <a:latin typeface="Constantia" pitchFamily="18" charset="0"/>
              </a:rPr>
              <a:t>技术出色解决了功能微生物在土壤有效定植、繁殖难题。</a:t>
            </a:r>
          </a:p>
        </p:txBody>
      </p:sp>
      <p:sp>
        <p:nvSpPr>
          <p:cNvPr id="25611" name="矩形 14"/>
          <p:cNvSpPr>
            <a:spLocks noChangeArrowheads="1"/>
          </p:cNvSpPr>
          <p:nvPr/>
        </p:nvSpPr>
        <p:spPr bwMode="auto">
          <a:xfrm>
            <a:off x="714375" y="928688"/>
            <a:ext cx="958850" cy="830262"/>
          </a:xfrm>
          <a:prstGeom prst="rect">
            <a:avLst/>
          </a:prstGeom>
          <a:noFill/>
          <a:ln w="9525">
            <a:noFill/>
            <a:miter lim="800000"/>
            <a:headEnd/>
            <a:tailEnd/>
          </a:ln>
        </p:spPr>
        <p:txBody>
          <a:bodyPr wrap="none">
            <a:spAutoFit/>
          </a:bodyPr>
          <a:lstStyle/>
          <a:p>
            <a:pPr algn="ctr">
              <a:defRPr/>
            </a:pPr>
            <a:r>
              <a:rPr lang="zh-CN" altLang="en-US" sz="2400" b="1">
                <a:solidFill>
                  <a:srgbClr val="FF0000"/>
                </a:solidFill>
                <a:effectLst>
                  <a:outerShdw blurRad="38100" dist="38100" dir="2700000" algn="tl">
                    <a:srgbClr val="C0C0C0"/>
                  </a:outerShdw>
                </a:effectLst>
                <a:latin typeface="宋体" pitchFamily="2" charset="-122"/>
              </a:rPr>
              <a:t> 核心</a:t>
            </a:r>
            <a:endParaRPr lang="en-US" sz="2400" b="1">
              <a:solidFill>
                <a:srgbClr val="FF0000"/>
              </a:solidFill>
              <a:effectLst>
                <a:outerShdw blurRad="38100" dist="38100" dir="2700000" algn="tl">
                  <a:srgbClr val="C0C0C0"/>
                </a:outerShdw>
              </a:effectLst>
              <a:latin typeface="宋体" pitchFamily="2" charset="-122"/>
            </a:endParaRPr>
          </a:p>
          <a:p>
            <a:pPr algn="ctr">
              <a:defRPr/>
            </a:pPr>
            <a:r>
              <a:rPr lang="zh-CN" altLang="en-US" sz="2400" b="1">
                <a:solidFill>
                  <a:srgbClr val="FF0000"/>
                </a:solidFill>
                <a:effectLst>
                  <a:outerShdw blurRad="38100" dist="38100" dir="2700000" algn="tl">
                    <a:srgbClr val="C0C0C0"/>
                  </a:outerShdw>
                </a:effectLst>
                <a:latin typeface="宋体" pitchFamily="2" charset="-122"/>
              </a:rPr>
              <a:t> 技术</a:t>
            </a:r>
          </a:p>
        </p:txBody>
      </p:sp>
      <p:sp>
        <p:nvSpPr>
          <p:cNvPr id="25612" name="矩形 15"/>
          <p:cNvSpPr>
            <a:spLocks noChangeArrowheads="1"/>
          </p:cNvSpPr>
          <p:nvPr/>
        </p:nvSpPr>
        <p:spPr bwMode="auto">
          <a:xfrm>
            <a:off x="785813" y="3714750"/>
            <a:ext cx="954087" cy="1114425"/>
          </a:xfrm>
          <a:prstGeom prst="rect">
            <a:avLst/>
          </a:prstGeom>
          <a:noFill/>
          <a:ln w="9525">
            <a:noFill/>
            <a:miter lim="800000"/>
            <a:headEnd/>
            <a:tailEnd/>
          </a:ln>
        </p:spPr>
        <p:txBody>
          <a:bodyPr wrap="none">
            <a:spAutoFit/>
          </a:bodyPr>
          <a:lstStyle/>
          <a:p>
            <a:pPr algn="ctr">
              <a:lnSpc>
                <a:spcPct val="150000"/>
              </a:lnSpc>
              <a:defRPr/>
            </a:pPr>
            <a:r>
              <a:rPr lang="zh-CN" altLang="en-US" sz="2400" b="1">
                <a:solidFill>
                  <a:srgbClr val="FF0000"/>
                </a:solidFill>
                <a:effectLst>
                  <a:outerShdw blurRad="38100" dist="38100" dir="2700000" algn="tl">
                    <a:srgbClr val="C0C0C0"/>
                  </a:outerShdw>
                </a:effectLst>
                <a:latin typeface="宋体" pitchFamily="2" charset="-122"/>
              </a:rPr>
              <a:t> 关键</a:t>
            </a:r>
            <a:endParaRPr lang="en-US" sz="2400" b="1">
              <a:solidFill>
                <a:srgbClr val="FF0000"/>
              </a:solidFill>
              <a:effectLst>
                <a:outerShdw blurRad="38100" dist="38100" dir="2700000" algn="tl">
                  <a:srgbClr val="C0C0C0"/>
                </a:outerShdw>
              </a:effectLst>
              <a:latin typeface="宋体" pitchFamily="2" charset="-122"/>
            </a:endParaRPr>
          </a:p>
          <a:p>
            <a:pPr algn="ctr">
              <a:lnSpc>
                <a:spcPct val="150000"/>
              </a:lnSpc>
              <a:defRPr/>
            </a:pPr>
            <a:r>
              <a:rPr lang="en-US" sz="2400" b="1">
                <a:solidFill>
                  <a:srgbClr val="FF0000"/>
                </a:solidFill>
                <a:effectLst>
                  <a:outerShdw blurRad="38100" dist="38100" dir="2700000" algn="tl">
                    <a:srgbClr val="C0C0C0"/>
                  </a:outerShdw>
                </a:effectLst>
                <a:latin typeface="宋体" pitchFamily="2" charset="-122"/>
              </a:rPr>
              <a:t> </a:t>
            </a:r>
            <a:r>
              <a:rPr lang="zh-CN" altLang="en-US" sz="2400" b="1">
                <a:solidFill>
                  <a:srgbClr val="FF0000"/>
                </a:solidFill>
                <a:effectLst>
                  <a:outerShdw blurRad="38100" dist="38100" dir="2700000" algn="tl">
                    <a:srgbClr val="C0C0C0"/>
                  </a:outerShdw>
                </a:effectLst>
                <a:latin typeface="宋体" pitchFamily="2" charset="-122"/>
              </a:rPr>
              <a:t>技术</a:t>
            </a:r>
          </a:p>
        </p:txBody>
      </p:sp>
      <p:sp>
        <p:nvSpPr>
          <p:cNvPr id="24583" name="矩形 16"/>
          <p:cNvSpPr>
            <a:spLocks noChangeArrowheads="1"/>
          </p:cNvSpPr>
          <p:nvPr/>
        </p:nvSpPr>
        <p:spPr bwMode="auto">
          <a:xfrm>
            <a:off x="2500313" y="2643188"/>
            <a:ext cx="6072187" cy="3324225"/>
          </a:xfrm>
          <a:prstGeom prst="rect">
            <a:avLst/>
          </a:prstGeom>
          <a:noFill/>
          <a:ln w="9525">
            <a:noFill/>
            <a:miter lim="800000"/>
            <a:headEnd/>
            <a:tailEnd/>
          </a:ln>
        </p:spPr>
        <p:txBody>
          <a:bodyPr>
            <a:spAutoFit/>
          </a:bodyPr>
          <a:lstStyle/>
          <a:p>
            <a:pPr>
              <a:lnSpc>
                <a:spcPct val="150000"/>
              </a:lnSpc>
            </a:pPr>
            <a:r>
              <a:rPr lang="zh-CN" altLang="en-US" sz="2000">
                <a:latin typeface="Constantia" pitchFamily="18" charset="0"/>
              </a:rPr>
              <a:t>   ① </a:t>
            </a:r>
            <a:r>
              <a:rPr lang="zh-CN" altLang="en-US" sz="2000" b="1">
                <a:latin typeface="Constantia" pitchFamily="18" charset="0"/>
              </a:rPr>
              <a:t>植物疫苗接种技术</a:t>
            </a:r>
            <a:r>
              <a:rPr lang="en-US" altLang="zh-CN" sz="2000">
                <a:latin typeface="Constantia" pitchFamily="18" charset="0"/>
              </a:rPr>
              <a:t>-</a:t>
            </a:r>
            <a:r>
              <a:rPr lang="zh-CN" altLang="en-US" sz="2000">
                <a:latin typeface="Constantia" pitchFamily="18" charset="0"/>
              </a:rPr>
              <a:t>诱导植物产生系统抗性，抵御病原菌入侵。</a:t>
            </a:r>
          </a:p>
          <a:p>
            <a:pPr>
              <a:lnSpc>
                <a:spcPct val="150000"/>
              </a:lnSpc>
            </a:pPr>
            <a:r>
              <a:rPr lang="zh-CN" altLang="en-US" sz="2000">
                <a:latin typeface="Constantia" pitchFamily="18" charset="0"/>
              </a:rPr>
              <a:t>   ②</a:t>
            </a:r>
            <a:r>
              <a:rPr lang="zh-CN" altLang="en-US" sz="2000" b="1">
                <a:latin typeface="Constantia" pitchFamily="18" charset="0"/>
              </a:rPr>
              <a:t> 病原菌拮抗技术</a:t>
            </a:r>
            <a:r>
              <a:rPr lang="en-US" altLang="zh-CN" sz="2000">
                <a:latin typeface="Constantia" pitchFamily="18" charset="0"/>
              </a:rPr>
              <a:t>-</a:t>
            </a:r>
            <a:r>
              <a:rPr lang="zh-CN" altLang="en-US" sz="2000">
                <a:latin typeface="Constantia" pitchFamily="18" charset="0"/>
              </a:rPr>
              <a:t>产生多种抗生物质，联合杀死有害微生物。</a:t>
            </a:r>
          </a:p>
          <a:p>
            <a:pPr>
              <a:lnSpc>
                <a:spcPct val="150000"/>
              </a:lnSpc>
            </a:pPr>
            <a:r>
              <a:rPr lang="zh-CN" altLang="en-US" sz="2000">
                <a:latin typeface="Constantia" pitchFamily="18" charset="0"/>
              </a:rPr>
              <a:t>   ③ </a:t>
            </a:r>
            <a:r>
              <a:rPr lang="zh-CN" altLang="en-US" sz="2000" b="1">
                <a:latin typeface="Constantia" pitchFamily="18" charset="0"/>
              </a:rPr>
              <a:t>植物促生技术</a:t>
            </a:r>
            <a:r>
              <a:rPr lang="en-US" altLang="zh-CN" sz="2000">
                <a:latin typeface="Constantia" pitchFamily="18" charset="0"/>
              </a:rPr>
              <a:t>-</a:t>
            </a:r>
            <a:r>
              <a:rPr lang="zh-CN" altLang="en-US" sz="2000">
                <a:latin typeface="Constantia" pitchFamily="18" charset="0"/>
              </a:rPr>
              <a:t>多种机制促进作物生长健壮。</a:t>
            </a:r>
          </a:p>
          <a:p>
            <a:pPr>
              <a:lnSpc>
                <a:spcPct val="150000"/>
              </a:lnSpc>
            </a:pPr>
            <a:r>
              <a:rPr lang="zh-CN" altLang="en-US" sz="2000">
                <a:latin typeface="Constantia" pitchFamily="18" charset="0"/>
              </a:rPr>
              <a:t>   ④ </a:t>
            </a:r>
            <a:r>
              <a:rPr lang="zh-CN" altLang="en-US" sz="2000" b="1">
                <a:latin typeface="Constantia" pitchFamily="18" charset="0"/>
              </a:rPr>
              <a:t>土壤有机质代谢调控技术</a:t>
            </a:r>
            <a:r>
              <a:rPr lang="en-US" altLang="zh-CN" sz="2000">
                <a:latin typeface="Constantia" pitchFamily="18" charset="0"/>
              </a:rPr>
              <a:t>-</a:t>
            </a:r>
            <a:r>
              <a:rPr lang="zh-CN" altLang="en-US" sz="2000">
                <a:latin typeface="Constantia" pitchFamily="18" charset="0"/>
              </a:rPr>
              <a:t>髙效率有机质转化系统，保持土壤营养持续供给。</a:t>
            </a:r>
          </a:p>
        </p:txBody>
      </p:sp>
      <p:grpSp>
        <p:nvGrpSpPr>
          <p:cNvPr id="4" name="Group 14"/>
          <p:cNvGrpSpPr>
            <a:grpSpLocks/>
          </p:cNvGrpSpPr>
          <p:nvPr/>
        </p:nvGrpSpPr>
        <p:grpSpPr bwMode="auto">
          <a:xfrm>
            <a:off x="-207963" y="-55563"/>
            <a:ext cx="9412288" cy="573088"/>
            <a:chOff x="0" y="0"/>
            <a:chExt cx="5932" cy="364"/>
          </a:xfrm>
        </p:grpSpPr>
        <p:pic>
          <p:nvPicPr>
            <p:cNvPr id="24585" name="Rectangle 2"/>
            <p:cNvPicPr>
              <a:picLocks noChangeArrowheads="1"/>
            </p:cNvPicPr>
            <p:nvPr/>
          </p:nvPicPr>
          <p:blipFill>
            <a:blip r:embed="rId2" cstate="email"/>
            <a:srcRect/>
            <a:stretch>
              <a:fillRect/>
            </a:stretch>
          </p:blipFill>
          <p:spPr bwMode="auto">
            <a:xfrm>
              <a:off x="0" y="0"/>
              <a:ext cx="5932" cy="364"/>
            </a:xfrm>
            <a:prstGeom prst="rect">
              <a:avLst/>
            </a:prstGeom>
            <a:noFill/>
            <a:ln w="9525">
              <a:noFill/>
              <a:miter lim="800000"/>
              <a:headEnd/>
              <a:tailEnd/>
            </a:ln>
          </p:spPr>
        </p:pic>
        <p:sp>
          <p:nvSpPr>
            <p:cNvPr id="24586" name="Text Box 8"/>
            <p:cNvSpPr txBox="1">
              <a:spLocks noChangeArrowheads="1"/>
            </p:cNvSpPr>
            <p:nvPr/>
          </p:nvSpPr>
          <p:spPr bwMode="auto">
            <a:xfrm>
              <a:off x="134" y="38"/>
              <a:ext cx="5760" cy="270"/>
            </a:xfrm>
            <a:prstGeom prst="rect">
              <a:avLst/>
            </a:prstGeom>
            <a:noFill/>
            <a:ln w="9525">
              <a:noFill/>
              <a:miter lim="800000"/>
              <a:headEnd/>
              <a:tailEnd/>
            </a:ln>
          </p:spPr>
          <p:txBody>
            <a:bodyPr lIns="0" rIns="0" anchor="ctr"/>
            <a:lstStyle/>
            <a:p>
              <a:r>
                <a:rPr lang="zh-CN" altLang="en-US" sz="2400">
                  <a:solidFill>
                    <a:srgbClr val="C00000"/>
                  </a:solidFill>
                  <a:latin typeface="Times New Roman" pitchFamily="18" charset="0"/>
                  <a:cs typeface="Times New Roman" pitchFamily="18" charset="0"/>
                </a:rPr>
                <a:t>技术体系</a:t>
              </a:r>
              <a:endParaRPr lang="de-DE" altLang="en-US" sz="2400">
                <a:solidFill>
                  <a:srgbClr val="C00000"/>
                </a:solidFill>
                <a:latin typeface="Times New Roman" pitchFamily="18" charset="0"/>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28688" y="2198688"/>
            <a:ext cx="6853237" cy="2801937"/>
            <a:chOff x="0" y="0"/>
            <a:chExt cx="4317" cy="1766"/>
          </a:xfrm>
        </p:grpSpPr>
        <p:grpSp>
          <p:nvGrpSpPr>
            <p:cNvPr id="3" name="Group 3"/>
            <p:cNvGrpSpPr>
              <a:grpSpLocks/>
            </p:cNvGrpSpPr>
            <p:nvPr/>
          </p:nvGrpSpPr>
          <p:grpSpPr bwMode="auto">
            <a:xfrm>
              <a:off x="56" y="-352"/>
              <a:ext cx="4201" cy="2482"/>
              <a:chOff x="0" y="0"/>
              <a:chExt cx="6669024" cy="3938016"/>
            </a:xfrm>
          </p:grpSpPr>
          <p:pic>
            <p:nvPicPr>
              <p:cNvPr id="27728" name="Freeform 139"/>
              <p:cNvPicPr>
                <a:picLocks noEditPoints="1" noChangeArrowheads="1"/>
              </p:cNvPicPr>
              <p:nvPr/>
            </p:nvPicPr>
            <p:blipFill>
              <a:blip r:embed="rId2" cstate="email"/>
              <a:srcRect/>
              <a:stretch>
                <a:fillRect/>
              </a:stretch>
            </p:blipFill>
            <p:spPr bwMode="auto">
              <a:xfrm>
                <a:off x="0" y="0"/>
                <a:ext cx="6669024" cy="3938016"/>
              </a:xfrm>
              <a:prstGeom prst="rect">
                <a:avLst/>
              </a:prstGeom>
              <a:noFill/>
              <a:ln w="9525">
                <a:noFill/>
                <a:miter lim="800000"/>
                <a:headEnd/>
                <a:tailEnd/>
              </a:ln>
            </p:spPr>
          </p:pic>
          <p:sp>
            <p:nvSpPr>
              <p:cNvPr id="27729" name="Text Box 79"/>
              <p:cNvSpPr txBox="1">
                <a:spLocks noChangeArrowheads="1"/>
              </p:cNvSpPr>
              <p:nvPr/>
            </p:nvSpPr>
            <p:spPr bwMode="auto">
              <a:xfrm rot="-1358057">
                <a:off x="-89344" y="558864"/>
                <a:ext cx="6853237" cy="2801937"/>
              </a:xfrm>
              <a:prstGeom prst="rect">
                <a:avLst/>
              </a:prstGeom>
              <a:noFill/>
              <a:ln w="9525">
                <a:noFill/>
                <a:miter lim="800000"/>
                <a:headEnd/>
                <a:tailEnd/>
              </a:ln>
            </p:spPr>
            <p:txBody>
              <a:bodyPr/>
              <a:lstStyle/>
              <a:p>
                <a:endParaRPr lang="zh-CN" altLang="en-US">
                  <a:latin typeface="Calibri" pitchFamily="34" charset="0"/>
                </a:endParaRPr>
              </a:p>
            </p:txBody>
          </p:sp>
        </p:grpSp>
        <p:pic>
          <p:nvPicPr>
            <p:cNvPr id="27727" name="Text Box 140"/>
            <p:cNvPicPr>
              <a:picLocks noChangeArrowheads="1"/>
            </p:cNvPicPr>
            <p:nvPr/>
          </p:nvPicPr>
          <p:blipFill>
            <a:blip r:embed="rId3" cstate="email"/>
            <a:srcRect/>
            <a:stretch>
              <a:fillRect/>
            </a:stretch>
          </p:blipFill>
          <p:spPr bwMode="auto">
            <a:xfrm>
              <a:off x="1254" y="328"/>
              <a:ext cx="1640" cy="999"/>
            </a:xfrm>
            <a:prstGeom prst="rect">
              <a:avLst/>
            </a:prstGeom>
            <a:noFill/>
            <a:ln w="9525">
              <a:noFill/>
              <a:miter lim="800000"/>
              <a:headEnd/>
              <a:tailEnd/>
            </a:ln>
          </p:spPr>
        </p:pic>
      </p:grpSp>
      <p:grpSp>
        <p:nvGrpSpPr>
          <p:cNvPr id="4" name="Group 7"/>
          <p:cNvGrpSpPr>
            <a:grpSpLocks/>
          </p:cNvGrpSpPr>
          <p:nvPr/>
        </p:nvGrpSpPr>
        <p:grpSpPr bwMode="auto">
          <a:xfrm>
            <a:off x="1289050" y="2617788"/>
            <a:ext cx="1828800" cy="1274762"/>
            <a:chOff x="0" y="0"/>
            <a:chExt cx="1152" cy="803"/>
          </a:xfrm>
        </p:grpSpPr>
        <p:sp>
          <p:nvSpPr>
            <p:cNvPr id="27723" name="Oval 142"/>
            <p:cNvSpPr>
              <a:spLocks noChangeArrowheads="1"/>
            </p:cNvSpPr>
            <p:nvPr/>
          </p:nvSpPr>
          <p:spPr bwMode="auto">
            <a:xfrm rot="-1543678">
              <a:off x="480" y="480"/>
              <a:ext cx="672" cy="192"/>
            </a:xfrm>
            <a:prstGeom prst="ellipse">
              <a:avLst/>
            </a:prstGeom>
            <a:solidFill>
              <a:srgbClr val="B2B2B2"/>
            </a:solidFill>
            <a:ln w="9525">
              <a:noFill/>
              <a:round/>
              <a:headEnd/>
              <a:tailEnd/>
            </a:ln>
          </p:spPr>
          <p:txBody>
            <a:bodyPr wrap="none" anchor="ctr"/>
            <a:lstStyle/>
            <a:p>
              <a:endParaRPr lang="zh-CN" altLang="en-US">
                <a:solidFill>
                  <a:srgbClr val="333333"/>
                </a:solidFill>
                <a:latin typeface="Calibri" pitchFamily="34" charset="0"/>
              </a:endParaRPr>
            </a:p>
          </p:txBody>
        </p:sp>
        <p:sp>
          <p:nvSpPr>
            <p:cNvPr id="27724" name="Oval 143"/>
            <p:cNvSpPr>
              <a:spLocks noChangeArrowheads="1"/>
            </p:cNvSpPr>
            <p:nvPr/>
          </p:nvSpPr>
          <p:spPr bwMode="auto">
            <a:xfrm>
              <a:off x="0" y="0"/>
              <a:ext cx="809" cy="803"/>
            </a:xfrm>
            <a:prstGeom prst="ellipse">
              <a:avLst/>
            </a:prstGeom>
            <a:gradFill rotWithShape="1">
              <a:gsLst>
                <a:gs pos="0">
                  <a:srgbClr val="FFFFFF"/>
                </a:gs>
                <a:gs pos="100000">
                  <a:srgbClr val="8EA8A4"/>
                </a:gs>
              </a:gsLst>
              <a:path path="shape">
                <a:fillToRect l="50000" t="50000" r="50000" b="50000"/>
              </a:path>
            </a:gradFill>
            <a:ln w="9525">
              <a:noFill/>
              <a:round/>
              <a:headEnd/>
              <a:tailEnd/>
            </a:ln>
          </p:spPr>
          <p:txBody>
            <a:bodyPr wrap="none" anchor="ctr"/>
            <a:lstStyle/>
            <a:p>
              <a:pPr algn="ctr"/>
              <a:endParaRPr lang="zh-CN" altLang="en-US" b="1">
                <a:solidFill>
                  <a:srgbClr val="333333"/>
                </a:solidFill>
                <a:latin typeface="Calibri" pitchFamily="34" charset="0"/>
              </a:endParaRPr>
            </a:p>
          </p:txBody>
        </p:sp>
        <p:pic>
          <p:nvPicPr>
            <p:cNvPr id="27725" name="Text Box 144"/>
            <p:cNvPicPr>
              <a:picLocks noChangeArrowheads="1"/>
            </p:cNvPicPr>
            <p:nvPr/>
          </p:nvPicPr>
          <p:blipFill>
            <a:blip r:embed="rId4" cstate="email"/>
            <a:srcRect/>
            <a:stretch>
              <a:fillRect/>
            </a:stretch>
          </p:blipFill>
          <p:spPr bwMode="auto">
            <a:xfrm>
              <a:off x="-6" y="152"/>
              <a:ext cx="799" cy="438"/>
            </a:xfrm>
            <a:prstGeom prst="rect">
              <a:avLst/>
            </a:prstGeom>
            <a:noFill/>
            <a:ln w="9525">
              <a:noFill/>
              <a:miter lim="800000"/>
              <a:headEnd/>
              <a:tailEnd/>
            </a:ln>
          </p:spPr>
        </p:pic>
      </p:grpSp>
      <p:grpSp>
        <p:nvGrpSpPr>
          <p:cNvPr id="5" name="Group 11"/>
          <p:cNvGrpSpPr>
            <a:grpSpLocks/>
          </p:cNvGrpSpPr>
          <p:nvPr/>
        </p:nvGrpSpPr>
        <p:grpSpPr bwMode="auto">
          <a:xfrm>
            <a:off x="3786188" y="1428750"/>
            <a:ext cx="1857375" cy="1274763"/>
            <a:chOff x="0" y="0"/>
            <a:chExt cx="1170" cy="803"/>
          </a:xfrm>
        </p:grpSpPr>
        <p:sp>
          <p:nvSpPr>
            <p:cNvPr id="27718" name="Oval 146"/>
            <p:cNvSpPr>
              <a:spLocks noChangeArrowheads="1"/>
            </p:cNvSpPr>
            <p:nvPr/>
          </p:nvSpPr>
          <p:spPr bwMode="auto">
            <a:xfrm rot="-1543678">
              <a:off x="498" y="480"/>
              <a:ext cx="672" cy="192"/>
            </a:xfrm>
            <a:prstGeom prst="ellipse">
              <a:avLst/>
            </a:prstGeom>
            <a:solidFill>
              <a:srgbClr val="B2B2B2"/>
            </a:solidFill>
            <a:ln w="9525">
              <a:noFill/>
              <a:round/>
              <a:headEnd/>
              <a:tailEnd/>
            </a:ln>
          </p:spPr>
          <p:txBody>
            <a:bodyPr wrap="none" anchor="ctr"/>
            <a:lstStyle/>
            <a:p>
              <a:endParaRPr lang="zh-CN" altLang="en-US">
                <a:latin typeface="Calibri" pitchFamily="34" charset="0"/>
              </a:endParaRPr>
            </a:p>
          </p:txBody>
        </p:sp>
        <p:grpSp>
          <p:nvGrpSpPr>
            <p:cNvPr id="6" name="Group 13"/>
            <p:cNvGrpSpPr>
              <a:grpSpLocks/>
            </p:cNvGrpSpPr>
            <p:nvPr/>
          </p:nvGrpSpPr>
          <p:grpSpPr bwMode="auto">
            <a:xfrm>
              <a:off x="-4" y="-5"/>
              <a:ext cx="818" cy="810"/>
              <a:chOff x="0" y="0"/>
              <a:chExt cx="1298448" cy="1286256"/>
            </a:xfrm>
          </p:grpSpPr>
          <p:pic>
            <p:nvPicPr>
              <p:cNvPr id="27721" name="Oval 147"/>
              <p:cNvPicPr>
                <a:picLocks noChangeArrowheads="1"/>
              </p:cNvPicPr>
              <p:nvPr/>
            </p:nvPicPr>
            <p:blipFill>
              <a:blip r:embed="rId5" cstate="email"/>
              <a:srcRect/>
              <a:stretch>
                <a:fillRect/>
              </a:stretch>
            </p:blipFill>
            <p:spPr bwMode="auto">
              <a:xfrm>
                <a:off x="0" y="0"/>
                <a:ext cx="1298448" cy="1286256"/>
              </a:xfrm>
              <a:prstGeom prst="rect">
                <a:avLst/>
              </a:prstGeom>
              <a:noFill/>
              <a:ln w="9525">
                <a:noFill/>
                <a:miter lim="800000"/>
                <a:headEnd/>
                <a:tailEnd/>
              </a:ln>
            </p:spPr>
          </p:pic>
          <p:sp>
            <p:nvSpPr>
              <p:cNvPr id="27722" name="Text Box 72"/>
              <p:cNvSpPr txBox="1">
                <a:spLocks noChangeArrowheads="1"/>
              </p:cNvSpPr>
              <p:nvPr/>
            </p:nvSpPr>
            <p:spPr bwMode="auto">
              <a:xfrm>
                <a:off x="194748" y="195067"/>
                <a:ext cx="908128" cy="901393"/>
              </a:xfrm>
              <a:prstGeom prst="rect">
                <a:avLst/>
              </a:prstGeom>
              <a:noFill/>
              <a:ln w="9525">
                <a:noFill/>
                <a:miter lim="800000"/>
                <a:headEnd/>
                <a:tailEnd/>
              </a:ln>
            </p:spPr>
            <p:txBody>
              <a:bodyPr wrap="none" anchor="ctr"/>
              <a:lstStyle/>
              <a:p>
                <a:pPr algn="ctr"/>
                <a:endParaRPr lang="zh-CN" altLang="en-US" b="1">
                  <a:solidFill>
                    <a:srgbClr val="5F5F5F"/>
                  </a:solidFill>
                  <a:latin typeface="Calibri" pitchFamily="34" charset="0"/>
                </a:endParaRPr>
              </a:p>
            </p:txBody>
          </p:sp>
        </p:grpSp>
        <p:sp>
          <p:nvSpPr>
            <p:cNvPr id="28688" name="Text Box 148"/>
            <p:cNvSpPr txBox="1">
              <a:spLocks noChangeArrowheads="1"/>
            </p:cNvSpPr>
            <p:nvPr/>
          </p:nvSpPr>
          <p:spPr bwMode="auto">
            <a:xfrm>
              <a:off x="138" y="178"/>
              <a:ext cx="556" cy="407"/>
            </a:xfrm>
            <a:prstGeom prst="rect">
              <a:avLst/>
            </a:prstGeom>
            <a:noFill/>
            <a:ln w="9525">
              <a:noFill/>
              <a:miter lim="800000"/>
              <a:headEnd/>
              <a:tailEnd/>
            </a:ln>
          </p:spPr>
          <p:txBody>
            <a:bodyPr wrap="none">
              <a:spAutoFit/>
            </a:bodyPr>
            <a:lstStyle/>
            <a:p>
              <a:pPr algn="ctr">
                <a:defRPr/>
              </a:pPr>
              <a:r>
                <a:rPr lang="zh-CN" altLang="en-US" b="1">
                  <a:solidFill>
                    <a:srgbClr val="002060"/>
                  </a:solidFill>
                  <a:effectLst>
                    <a:outerShdw blurRad="38100" dist="38100" dir="2700000" algn="tl">
                      <a:srgbClr val="C0C0C0"/>
                    </a:outerShdw>
                  </a:effectLst>
                  <a:latin typeface="隶书" pitchFamily="49" charset="-122"/>
                  <a:ea typeface="隶书" pitchFamily="49" charset="-122"/>
                </a:rPr>
                <a:t>刺激根</a:t>
              </a:r>
            </a:p>
            <a:p>
              <a:pPr algn="ctr">
                <a:defRPr/>
              </a:pPr>
              <a:r>
                <a:rPr lang="zh-CN" altLang="en-US" b="1">
                  <a:solidFill>
                    <a:srgbClr val="002060"/>
                  </a:solidFill>
                  <a:effectLst>
                    <a:outerShdw blurRad="38100" dist="38100" dir="2700000" algn="tl">
                      <a:srgbClr val="C0C0C0"/>
                    </a:outerShdw>
                  </a:effectLst>
                  <a:latin typeface="隶书" pitchFamily="49" charset="-122"/>
                  <a:ea typeface="隶书" pitchFamily="49" charset="-122"/>
                </a:rPr>
                <a:t>系生长</a:t>
              </a:r>
            </a:p>
          </p:txBody>
        </p:sp>
      </p:grpSp>
      <p:grpSp>
        <p:nvGrpSpPr>
          <p:cNvPr id="7" name="Group 17"/>
          <p:cNvGrpSpPr>
            <a:grpSpLocks/>
          </p:cNvGrpSpPr>
          <p:nvPr/>
        </p:nvGrpSpPr>
        <p:grpSpPr bwMode="auto">
          <a:xfrm>
            <a:off x="6775450" y="1322388"/>
            <a:ext cx="1677988" cy="1274762"/>
            <a:chOff x="0" y="0"/>
            <a:chExt cx="1056" cy="803"/>
          </a:xfrm>
        </p:grpSpPr>
        <p:sp>
          <p:nvSpPr>
            <p:cNvPr id="27715" name="Oval 150"/>
            <p:cNvSpPr>
              <a:spLocks noChangeArrowheads="1"/>
            </p:cNvSpPr>
            <p:nvPr/>
          </p:nvSpPr>
          <p:spPr bwMode="auto">
            <a:xfrm rot="-1543678">
              <a:off x="384" y="528"/>
              <a:ext cx="672" cy="192"/>
            </a:xfrm>
            <a:prstGeom prst="ellipse">
              <a:avLst/>
            </a:prstGeom>
            <a:solidFill>
              <a:srgbClr val="B2B2B2"/>
            </a:solidFill>
            <a:ln w="9525">
              <a:noFill/>
              <a:round/>
              <a:headEnd/>
              <a:tailEnd/>
            </a:ln>
          </p:spPr>
          <p:txBody>
            <a:bodyPr wrap="none" anchor="ctr"/>
            <a:lstStyle/>
            <a:p>
              <a:endParaRPr lang="zh-CN" altLang="en-US">
                <a:solidFill>
                  <a:srgbClr val="333333"/>
                </a:solidFill>
                <a:latin typeface="Calibri" pitchFamily="34" charset="0"/>
              </a:endParaRPr>
            </a:p>
          </p:txBody>
        </p:sp>
        <p:sp>
          <p:nvSpPr>
            <p:cNvPr id="27716" name="Oval 151"/>
            <p:cNvSpPr>
              <a:spLocks noChangeArrowheads="1"/>
            </p:cNvSpPr>
            <p:nvPr/>
          </p:nvSpPr>
          <p:spPr bwMode="auto">
            <a:xfrm>
              <a:off x="0" y="0"/>
              <a:ext cx="764" cy="803"/>
            </a:xfrm>
            <a:prstGeom prst="ellipse">
              <a:avLst/>
            </a:prstGeom>
            <a:gradFill rotWithShape="1">
              <a:gsLst>
                <a:gs pos="0">
                  <a:srgbClr val="FFFFFF"/>
                </a:gs>
                <a:gs pos="100000">
                  <a:srgbClr val="8EA8A4"/>
                </a:gs>
              </a:gsLst>
              <a:path path="shape">
                <a:fillToRect l="50000" t="50000" r="50000" b="50000"/>
              </a:path>
            </a:gradFill>
            <a:ln w="9525">
              <a:noFill/>
              <a:round/>
              <a:headEnd/>
              <a:tailEnd/>
            </a:ln>
          </p:spPr>
          <p:txBody>
            <a:bodyPr wrap="none" anchor="ctr"/>
            <a:lstStyle/>
            <a:p>
              <a:pPr algn="ctr"/>
              <a:endParaRPr lang="zh-CN" altLang="en-US" b="1">
                <a:solidFill>
                  <a:srgbClr val="333333"/>
                </a:solidFill>
                <a:latin typeface="Calibri" pitchFamily="34" charset="0"/>
              </a:endParaRPr>
            </a:p>
          </p:txBody>
        </p:sp>
        <p:pic>
          <p:nvPicPr>
            <p:cNvPr id="27717" name="Text Box 152"/>
            <p:cNvPicPr>
              <a:picLocks noChangeArrowheads="1"/>
            </p:cNvPicPr>
            <p:nvPr/>
          </p:nvPicPr>
          <p:blipFill>
            <a:blip r:embed="rId6" cstate="email"/>
            <a:srcRect/>
            <a:stretch>
              <a:fillRect/>
            </a:stretch>
          </p:blipFill>
          <p:spPr bwMode="auto">
            <a:xfrm>
              <a:off x="63" y="154"/>
              <a:ext cx="652" cy="438"/>
            </a:xfrm>
            <a:prstGeom prst="rect">
              <a:avLst/>
            </a:prstGeom>
            <a:noFill/>
            <a:ln w="9525">
              <a:noFill/>
              <a:miter lim="800000"/>
              <a:headEnd/>
              <a:tailEnd/>
            </a:ln>
          </p:spPr>
        </p:pic>
      </p:grpSp>
      <p:grpSp>
        <p:nvGrpSpPr>
          <p:cNvPr id="8" name="Group 21"/>
          <p:cNvGrpSpPr>
            <a:grpSpLocks/>
          </p:cNvGrpSpPr>
          <p:nvPr/>
        </p:nvGrpSpPr>
        <p:grpSpPr bwMode="auto">
          <a:xfrm>
            <a:off x="4946650" y="3684588"/>
            <a:ext cx="1828800" cy="1274762"/>
            <a:chOff x="0" y="0"/>
            <a:chExt cx="1152" cy="803"/>
          </a:xfrm>
        </p:grpSpPr>
        <p:sp>
          <p:nvSpPr>
            <p:cNvPr id="27712" name="Oval 154"/>
            <p:cNvSpPr>
              <a:spLocks noChangeArrowheads="1"/>
            </p:cNvSpPr>
            <p:nvPr/>
          </p:nvSpPr>
          <p:spPr bwMode="auto">
            <a:xfrm rot="-1543678">
              <a:off x="480" y="480"/>
              <a:ext cx="672" cy="192"/>
            </a:xfrm>
            <a:prstGeom prst="ellipse">
              <a:avLst/>
            </a:prstGeom>
            <a:solidFill>
              <a:srgbClr val="B2B2B2"/>
            </a:solidFill>
            <a:ln w="9525">
              <a:noFill/>
              <a:round/>
              <a:headEnd/>
              <a:tailEnd/>
            </a:ln>
          </p:spPr>
          <p:txBody>
            <a:bodyPr wrap="none" anchor="ctr"/>
            <a:lstStyle/>
            <a:p>
              <a:endParaRPr lang="zh-CN" altLang="en-US">
                <a:solidFill>
                  <a:srgbClr val="333333"/>
                </a:solidFill>
                <a:latin typeface="Calibri" pitchFamily="34" charset="0"/>
              </a:endParaRPr>
            </a:p>
          </p:txBody>
        </p:sp>
        <p:sp>
          <p:nvSpPr>
            <p:cNvPr id="27713" name="Oval 155"/>
            <p:cNvSpPr>
              <a:spLocks noChangeArrowheads="1"/>
            </p:cNvSpPr>
            <p:nvPr/>
          </p:nvSpPr>
          <p:spPr bwMode="auto">
            <a:xfrm>
              <a:off x="0" y="0"/>
              <a:ext cx="809" cy="803"/>
            </a:xfrm>
            <a:prstGeom prst="ellipse">
              <a:avLst/>
            </a:prstGeom>
            <a:gradFill rotWithShape="1">
              <a:gsLst>
                <a:gs pos="0">
                  <a:srgbClr val="FFFFFF"/>
                </a:gs>
                <a:gs pos="100000">
                  <a:srgbClr val="8EA8A4"/>
                </a:gs>
              </a:gsLst>
              <a:path path="shape">
                <a:fillToRect l="50000" t="50000" r="50000" b="50000"/>
              </a:path>
            </a:gradFill>
            <a:ln w="9525">
              <a:noFill/>
              <a:round/>
              <a:headEnd/>
              <a:tailEnd/>
            </a:ln>
          </p:spPr>
          <p:txBody>
            <a:bodyPr wrap="none" anchor="ctr"/>
            <a:lstStyle/>
            <a:p>
              <a:pPr algn="ctr"/>
              <a:endParaRPr lang="zh-CN" altLang="en-US" b="1">
                <a:solidFill>
                  <a:srgbClr val="333333"/>
                </a:solidFill>
                <a:latin typeface="Calibri" pitchFamily="34" charset="0"/>
              </a:endParaRPr>
            </a:p>
          </p:txBody>
        </p:sp>
        <p:pic>
          <p:nvPicPr>
            <p:cNvPr id="27714" name="Text Box 156"/>
            <p:cNvPicPr>
              <a:picLocks noChangeArrowheads="1"/>
            </p:cNvPicPr>
            <p:nvPr/>
          </p:nvPicPr>
          <p:blipFill>
            <a:blip r:embed="rId7" cstate="email"/>
            <a:srcRect/>
            <a:stretch>
              <a:fillRect/>
            </a:stretch>
          </p:blipFill>
          <p:spPr bwMode="auto">
            <a:xfrm>
              <a:off x="2" y="148"/>
              <a:ext cx="799" cy="434"/>
            </a:xfrm>
            <a:prstGeom prst="rect">
              <a:avLst/>
            </a:prstGeom>
            <a:noFill/>
            <a:ln w="9525">
              <a:noFill/>
              <a:miter lim="800000"/>
              <a:headEnd/>
              <a:tailEnd/>
            </a:ln>
          </p:spPr>
        </p:pic>
      </p:grpSp>
      <p:grpSp>
        <p:nvGrpSpPr>
          <p:cNvPr id="9" name="Group 25"/>
          <p:cNvGrpSpPr>
            <a:grpSpLocks/>
          </p:cNvGrpSpPr>
          <p:nvPr/>
        </p:nvGrpSpPr>
        <p:grpSpPr bwMode="auto">
          <a:xfrm>
            <a:off x="2171700" y="4314825"/>
            <a:ext cx="1860550" cy="1274763"/>
            <a:chOff x="0" y="0"/>
            <a:chExt cx="1172" cy="803"/>
          </a:xfrm>
        </p:grpSpPr>
        <p:sp>
          <p:nvSpPr>
            <p:cNvPr id="27709" name="Oval 158"/>
            <p:cNvSpPr>
              <a:spLocks noChangeArrowheads="1"/>
            </p:cNvSpPr>
            <p:nvPr/>
          </p:nvSpPr>
          <p:spPr bwMode="auto">
            <a:xfrm rot="-1543678">
              <a:off x="500" y="467"/>
              <a:ext cx="672" cy="192"/>
            </a:xfrm>
            <a:prstGeom prst="ellipse">
              <a:avLst/>
            </a:prstGeom>
            <a:solidFill>
              <a:srgbClr val="B2B2B2"/>
            </a:solidFill>
            <a:ln w="9525">
              <a:noFill/>
              <a:round/>
              <a:headEnd/>
              <a:tailEnd/>
            </a:ln>
          </p:spPr>
          <p:txBody>
            <a:bodyPr wrap="none" anchor="ctr"/>
            <a:lstStyle/>
            <a:p>
              <a:endParaRPr lang="zh-CN" altLang="en-US">
                <a:solidFill>
                  <a:srgbClr val="333333"/>
                </a:solidFill>
                <a:latin typeface="Calibri" pitchFamily="34" charset="0"/>
              </a:endParaRPr>
            </a:p>
          </p:txBody>
        </p:sp>
        <p:sp>
          <p:nvSpPr>
            <p:cNvPr id="27710" name="Oval 159"/>
            <p:cNvSpPr>
              <a:spLocks noChangeArrowheads="1"/>
            </p:cNvSpPr>
            <p:nvPr/>
          </p:nvSpPr>
          <p:spPr bwMode="auto">
            <a:xfrm>
              <a:off x="0" y="0"/>
              <a:ext cx="808" cy="803"/>
            </a:xfrm>
            <a:prstGeom prst="ellipse">
              <a:avLst/>
            </a:prstGeom>
            <a:gradFill rotWithShape="1">
              <a:gsLst>
                <a:gs pos="0">
                  <a:srgbClr val="FFFFFF"/>
                </a:gs>
                <a:gs pos="100000">
                  <a:srgbClr val="8EA8A4"/>
                </a:gs>
              </a:gsLst>
              <a:path path="shape">
                <a:fillToRect l="50000" t="50000" r="50000" b="50000"/>
              </a:path>
            </a:gradFill>
            <a:ln w="9525">
              <a:noFill/>
              <a:round/>
              <a:headEnd/>
              <a:tailEnd/>
            </a:ln>
          </p:spPr>
          <p:txBody>
            <a:bodyPr wrap="none" anchor="ctr"/>
            <a:lstStyle/>
            <a:p>
              <a:pPr algn="ctr"/>
              <a:endParaRPr lang="zh-CN" altLang="en-US" b="1">
                <a:solidFill>
                  <a:srgbClr val="333333"/>
                </a:solidFill>
                <a:latin typeface="Calibri" pitchFamily="34" charset="0"/>
              </a:endParaRPr>
            </a:p>
          </p:txBody>
        </p:sp>
        <p:sp>
          <p:nvSpPr>
            <p:cNvPr id="28700" name="Text Box 160"/>
            <p:cNvSpPr txBox="1">
              <a:spLocks noChangeArrowheads="1"/>
            </p:cNvSpPr>
            <p:nvPr/>
          </p:nvSpPr>
          <p:spPr bwMode="auto">
            <a:xfrm>
              <a:off x="117" y="193"/>
              <a:ext cx="555" cy="407"/>
            </a:xfrm>
            <a:prstGeom prst="rect">
              <a:avLst/>
            </a:prstGeom>
            <a:noFill/>
            <a:ln w="9525">
              <a:noFill/>
              <a:miter lim="800000"/>
              <a:headEnd/>
              <a:tailEnd/>
            </a:ln>
          </p:spPr>
          <p:txBody>
            <a:bodyPr wrap="none">
              <a:spAutoFit/>
            </a:bodyPr>
            <a:lstStyle/>
            <a:p>
              <a:pPr algn="ctr">
                <a:defRPr/>
              </a:pPr>
              <a:r>
                <a:rPr lang="zh-CN" altLang="en-US" b="1">
                  <a:solidFill>
                    <a:srgbClr val="002060"/>
                  </a:solidFill>
                  <a:effectLst>
                    <a:outerShdw blurRad="38100" dist="38100" dir="2700000" algn="tl">
                      <a:srgbClr val="C0C0C0"/>
                    </a:outerShdw>
                  </a:effectLst>
                  <a:latin typeface="隶书" pitchFamily="49" charset="-122"/>
                  <a:ea typeface="隶书" pitchFamily="49" charset="-122"/>
                </a:rPr>
                <a:t>所需营</a:t>
              </a:r>
              <a:endParaRPr lang="en-US" b="1">
                <a:solidFill>
                  <a:srgbClr val="002060"/>
                </a:solidFill>
                <a:effectLst>
                  <a:outerShdw blurRad="38100" dist="38100" dir="2700000" algn="tl">
                    <a:srgbClr val="C0C0C0"/>
                  </a:outerShdw>
                </a:effectLst>
                <a:latin typeface="隶书" pitchFamily="49" charset="-122"/>
                <a:ea typeface="隶书" pitchFamily="49" charset="-122"/>
              </a:endParaRPr>
            </a:p>
            <a:p>
              <a:pPr algn="ctr">
                <a:defRPr/>
              </a:pPr>
              <a:r>
                <a:rPr lang="zh-CN" altLang="en-US" b="1">
                  <a:solidFill>
                    <a:srgbClr val="002060"/>
                  </a:solidFill>
                  <a:effectLst>
                    <a:outerShdw blurRad="38100" dist="38100" dir="2700000" algn="tl">
                      <a:srgbClr val="C0C0C0"/>
                    </a:outerShdw>
                  </a:effectLst>
                  <a:latin typeface="隶书" pitchFamily="49" charset="-122"/>
                  <a:ea typeface="隶书" pitchFamily="49" charset="-122"/>
                </a:rPr>
                <a:t>养增加</a:t>
              </a:r>
              <a:endParaRPr lang="nl-NL" altLang="en-US" b="1">
                <a:solidFill>
                  <a:srgbClr val="002060"/>
                </a:solidFill>
                <a:effectLst>
                  <a:outerShdw blurRad="38100" dist="38100" dir="2700000" algn="tl">
                    <a:srgbClr val="C0C0C0"/>
                  </a:outerShdw>
                </a:effectLst>
                <a:latin typeface="隶书" pitchFamily="49" charset="-122"/>
                <a:ea typeface="隶书" pitchFamily="49" charset="-122"/>
              </a:endParaRPr>
            </a:p>
          </p:txBody>
        </p:sp>
      </p:grpSp>
      <p:grpSp>
        <p:nvGrpSpPr>
          <p:cNvPr id="10" name="Group 29"/>
          <p:cNvGrpSpPr>
            <a:grpSpLocks/>
          </p:cNvGrpSpPr>
          <p:nvPr/>
        </p:nvGrpSpPr>
        <p:grpSpPr bwMode="auto">
          <a:xfrm>
            <a:off x="5089525" y="2157413"/>
            <a:ext cx="1951038" cy="1116012"/>
            <a:chOff x="0" y="0"/>
            <a:chExt cx="1229" cy="703"/>
          </a:xfrm>
        </p:grpSpPr>
        <p:pic>
          <p:nvPicPr>
            <p:cNvPr id="27707" name="Line 13"/>
            <p:cNvPicPr>
              <a:picLocks noChangeArrowheads="1"/>
            </p:cNvPicPr>
            <p:nvPr/>
          </p:nvPicPr>
          <p:blipFill>
            <a:blip r:embed="rId8" cstate="email"/>
            <a:srcRect/>
            <a:stretch>
              <a:fillRect/>
            </a:stretch>
          </p:blipFill>
          <p:spPr bwMode="auto">
            <a:xfrm>
              <a:off x="0" y="0"/>
              <a:ext cx="1229" cy="703"/>
            </a:xfrm>
            <a:prstGeom prst="rect">
              <a:avLst/>
            </a:prstGeom>
            <a:noFill/>
            <a:ln w="9525">
              <a:noFill/>
              <a:miter lim="800000"/>
              <a:headEnd/>
              <a:tailEnd/>
            </a:ln>
          </p:spPr>
        </p:pic>
        <p:sp>
          <p:nvSpPr>
            <p:cNvPr id="27708" name="Text Box 9"/>
            <p:cNvSpPr txBox="1">
              <a:spLocks noChangeArrowheads="1"/>
            </p:cNvSpPr>
            <p:nvPr/>
          </p:nvSpPr>
          <p:spPr bwMode="auto">
            <a:xfrm>
              <a:off x="1024" y="171"/>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sp>
        <p:nvSpPr>
          <p:cNvPr id="27706" name="Text Box 12"/>
          <p:cNvSpPr txBox="1">
            <a:spLocks noChangeArrowheads="1"/>
          </p:cNvSpPr>
          <p:nvPr/>
        </p:nvSpPr>
        <p:spPr bwMode="auto">
          <a:xfrm>
            <a:off x="107504" y="123587"/>
            <a:ext cx="4639287" cy="425093"/>
          </a:xfrm>
          <a:prstGeom prst="rect">
            <a:avLst/>
          </a:prstGeom>
          <a:noFill/>
          <a:ln w="9525">
            <a:noFill/>
            <a:miter lim="800000"/>
            <a:headEnd/>
            <a:tailEnd/>
          </a:ln>
        </p:spPr>
        <p:txBody>
          <a:bodyPr lIns="0" rIns="0" anchor="ctr"/>
          <a:lstStyle/>
          <a:p>
            <a:pPr>
              <a:buClr>
                <a:srgbClr val="00FFCC"/>
              </a:buClr>
              <a:buSzPct val="75000"/>
              <a:buFont typeface="Wingdings" pitchFamily="2" charset="2"/>
              <a:buNone/>
            </a:pPr>
            <a:r>
              <a:rPr lang="zh-CN" altLang="en-US" sz="2000" b="1" dirty="0">
                <a:solidFill>
                  <a:srgbClr val="FF0000"/>
                </a:solidFill>
                <a:latin typeface="Constantia" pitchFamily="18" charset="0"/>
              </a:rPr>
              <a:t>根际生态系统形成了良性循环</a:t>
            </a:r>
          </a:p>
        </p:txBody>
      </p:sp>
      <p:grpSp>
        <p:nvGrpSpPr>
          <p:cNvPr id="12" name="Group 35"/>
          <p:cNvGrpSpPr>
            <a:grpSpLocks/>
          </p:cNvGrpSpPr>
          <p:nvPr/>
        </p:nvGrpSpPr>
        <p:grpSpPr bwMode="auto">
          <a:xfrm>
            <a:off x="2152650" y="1768475"/>
            <a:ext cx="627063" cy="974725"/>
            <a:chOff x="0" y="0"/>
            <a:chExt cx="395" cy="614"/>
          </a:xfrm>
        </p:grpSpPr>
        <p:pic>
          <p:nvPicPr>
            <p:cNvPr id="27703" name="Line 13"/>
            <p:cNvPicPr>
              <a:picLocks noChangeArrowheads="1"/>
            </p:cNvPicPr>
            <p:nvPr/>
          </p:nvPicPr>
          <p:blipFill>
            <a:blip r:embed="rId9" cstate="email"/>
            <a:srcRect/>
            <a:stretch>
              <a:fillRect/>
            </a:stretch>
          </p:blipFill>
          <p:spPr bwMode="auto">
            <a:xfrm>
              <a:off x="0" y="0"/>
              <a:ext cx="395" cy="614"/>
            </a:xfrm>
            <a:prstGeom prst="rect">
              <a:avLst/>
            </a:prstGeom>
            <a:noFill/>
            <a:ln w="9525">
              <a:noFill/>
              <a:miter lim="800000"/>
              <a:headEnd/>
              <a:tailEnd/>
            </a:ln>
          </p:spPr>
        </p:pic>
        <p:sp>
          <p:nvSpPr>
            <p:cNvPr id="27704" name="Text Box 15"/>
            <p:cNvSpPr txBox="1">
              <a:spLocks noChangeArrowheads="1"/>
            </p:cNvSpPr>
            <p:nvPr/>
          </p:nvSpPr>
          <p:spPr bwMode="auto">
            <a:xfrm>
              <a:off x="264" y="101"/>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grpSp>
        <p:nvGrpSpPr>
          <p:cNvPr id="13" name="Group 38"/>
          <p:cNvGrpSpPr>
            <a:grpSpLocks/>
          </p:cNvGrpSpPr>
          <p:nvPr/>
        </p:nvGrpSpPr>
        <p:grpSpPr bwMode="auto">
          <a:xfrm>
            <a:off x="1657350" y="1243013"/>
            <a:ext cx="2036763" cy="781050"/>
            <a:chOff x="0" y="0"/>
            <a:chExt cx="1283" cy="492"/>
          </a:xfrm>
        </p:grpSpPr>
        <p:pic>
          <p:nvPicPr>
            <p:cNvPr id="27701" name="TextBox 48"/>
            <p:cNvPicPr>
              <a:picLocks noChangeArrowheads="1"/>
            </p:cNvPicPr>
            <p:nvPr/>
          </p:nvPicPr>
          <p:blipFill>
            <a:blip r:embed="rId10" cstate="email"/>
            <a:srcRect/>
            <a:stretch>
              <a:fillRect/>
            </a:stretch>
          </p:blipFill>
          <p:spPr bwMode="auto">
            <a:xfrm>
              <a:off x="0" y="0"/>
              <a:ext cx="1283" cy="492"/>
            </a:xfrm>
            <a:prstGeom prst="rect">
              <a:avLst/>
            </a:prstGeom>
            <a:noFill/>
            <a:ln w="9525">
              <a:noFill/>
              <a:miter lim="800000"/>
              <a:headEnd/>
              <a:tailEnd/>
            </a:ln>
          </p:spPr>
        </p:pic>
        <p:sp>
          <p:nvSpPr>
            <p:cNvPr id="27702" name="Text Box 18"/>
            <p:cNvSpPr txBox="1">
              <a:spLocks noChangeArrowheads="1"/>
            </p:cNvSpPr>
            <p:nvPr/>
          </p:nvSpPr>
          <p:spPr bwMode="auto">
            <a:xfrm>
              <a:off x="81" y="72"/>
              <a:ext cx="1125" cy="337"/>
            </a:xfrm>
            <a:prstGeom prst="rect">
              <a:avLst/>
            </a:prstGeom>
            <a:noFill/>
            <a:ln w="9525">
              <a:noFill/>
              <a:miter lim="800000"/>
              <a:headEnd/>
              <a:tailEnd/>
            </a:ln>
          </p:spPr>
          <p:txBody>
            <a:bodyPr bIns="72000">
              <a:spAutoFit/>
            </a:bodyPr>
            <a:lstStyle/>
            <a:p>
              <a:pPr algn="ctr">
                <a:lnSpc>
                  <a:spcPct val="150000"/>
                </a:lnSpc>
              </a:pPr>
              <a:r>
                <a:rPr lang="zh-CN" altLang="en-US" b="1">
                  <a:solidFill>
                    <a:srgbClr val="020584"/>
                  </a:solidFill>
                  <a:latin typeface="Calibri" pitchFamily="34" charset="0"/>
                </a:rPr>
                <a:t>活化土壤养分</a:t>
              </a:r>
            </a:p>
          </p:txBody>
        </p:sp>
      </p:grpSp>
      <p:grpSp>
        <p:nvGrpSpPr>
          <p:cNvPr id="14" name="Group 41"/>
          <p:cNvGrpSpPr>
            <a:grpSpLocks/>
          </p:cNvGrpSpPr>
          <p:nvPr/>
        </p:nvGrpSpPr>
        <p:grpSpPr bwMode="auto">
          <a:xfrm>
            <a:off x="768350" y="2487613"/>
            <a:ext cx="755650" cy="481012"/>
            <a:chOff x="0" y="0"/>
            <a:chExt cx="476" cy="303"/>
          </a:xfrm>
        </p:grpSpPr>
        <p:pic>
          <p:nvPicPr>
            <p:cNvPr id="27699" name="Line 13"/>
            <p:cNvPicPr>
              <a:picLocks noChangeArrowheads="1"/>
            </p:cNvPicPr>
            <p:nvPr/>
          </p:nvPicPr>
          <p:blipFill>
            <a:blip r:embed="rId11" cstate="email"/>
            <a:srcRect/>
            <a:stretch>
              <a:fillRect/>
            </a:stretch>
          </p:blipFill>
          <p:spPr bwMode="auto">
            <a:xfrm>
              <a:off x="0" y="0"/>
              <a:ext cx="476" cy="303"/>
            </a:xfrm>
            <a:prstGeom prst="rect">
              <a:avLst/>
            </a:prstGeom>
            <a:noFill/>
            <a:ln w="9525">
              <a:noFill/>
              <a:miter lim="800000"/>
              <a:headEnd/>
              <a:tailEnd/>
            </a:ln>
          </p:spPr>
        </p:pic>
        <p:sp>
          <p:nvSpPr>
            <p:cNvPr id="27700" name="Text Box 21"/>
            <p:cNvSpPr txBox="1">
              <a:spLocks noChangeArrowheads="1"/>
            </p:cNvSpPr>
            <p:nvPr/>
          </p:nvSpPr>
          <p:spPr bwMode="auto">
            <a:xfrm>
              <a:off x="101" y="98"/>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grpSp>
        <p:nvGrpSpPr>
          <p:cNvPr id="15" name="Group 44"/>
          <p:cNvGrpSpPr>
            <a:grpSpLocks/>
          </p:cNvGrpSpPr>
          <p:nvPr/>
        </p:nvGrpSpPr>
        <p:grpSpPr bwMode="auto">
          <a:xfrm>
            <a:off x="12700" y="1884363"/>
            <a:ext cx="2035175" cy="785812"/>
            <a:chOff x="0" y="0"/>
            <a:chExt cx="1282" cy="495"/>
          </a:xfrm>
        </p:grpSpPr>
        <p:pic>
          <p:nvPicPr>
            <p:cNvPr id="27697" name="TextBox 58"/>
            <p:cNvPicPr>
              <a:picLocks noChangeArrowheads="1"/>
            </p:cNvPicPr>
            <p:nvPr/>
          </p:nvPicPr>
          <p:blipFill>
            <a:blip r:embed="rId12" cstate="email"/>
            <a:srcRect/>
            <a:stretch>
              <a:fillRect/>
            </a:stretch>
          </p:blipFill>
          <p:spPr bwMode="auto">
            <a:xfrm>
              <a:off x="0" y="0"/>
              <a:ext cx="1282" cy="495"/>
            </a:xfrm>
            <a:prstGeom prst="rect">
              <a:avLst/>
            </a:prstGeom>
            <a:noFill/>
            <a:ln w="9525">
              <a:noFill/>
              <a:miter lim="800000"/>
              <a:headEnd/>
              <a:tailEnd/>
            </a:ln>
          </p:spPr>
        </p:pic>
        <p:sp>
          <p:nvSpPr>
            <p:cNvPr id="27698" name="Text Box 24"/>
            <p:cNvSpPr txBox="1">
              <a:spLocks noChangeArrowheads="1"/>
            </p:cNvSpPr>
            <p:nvPr/>
          </p:nvSpPr>
          <p:spPr bwMode="auto">
            <a:xfrm>
              <a:off x="82" y="73"/>
              <a:ext cx="1125" cy="337"/>
            </a:xfrm>
            <a:prstGeom prst="rect">
              <a:avLst/>
            </a:prstGeom>
            <a:noFill/>
            <a:ln w="9525">
              <a:noFill/>
              <a:miter lim="800000"/>
              <a:headEnd/>
              <a:tailEnd/>
            </a:ln>
          </p:spPr>
          <p:txBody>
            <a:bodyPr bIns="72000">
              <a:spAutoFit/>
            </a:bodyPr>
            <a:lstStyle/>
            <a:p>
              <a:pPr algn="ctr">
                <a:lnSpc>
                  <a:spcPct val="150000"/>
                </a:lnSpc>
              </a:pPr>
              <a:r>
                <a:rPr lang="zh-CN" altLang="en-US" b="1">
                  <a:solidFill>
                    <a:srgbClr val="020584"/>
                  </a:solidFill>
                  <a:latin typeface="Calibri" pitchFamily="34" charset="0"/>
                </a:rPr>
                <a:t>改善理化性质</a:t>
              </a:r>
            </a:p>
          </p:txBody>
        </p:sp>
      </p:grpSp>
      <p:grpSp>
        <p:nvGrpSpPr>
          <p:cNvPr id="16" name="Group 47"/>
          <p:cNvGrpSpPr>
            <a:grpSpLocks/>
          </p:cNvGrpSpPr>
          <p:nvPr/>
        </p:nvGrpSpPr>
        <p:grpSpPr bwMode="auto">
          <a:xfrm>
            <a:off x="5797550" y="4949825"/>
            <a:ext cx="481013" cy="755650"/>
            <a:chOff x="0" y="0"/>
            <a:chExt cx="303" cy="476"/>
          </a:xfrm>
        </p:grpSpPr>
        <p:pic>
          <p:nvPicPr>
            <p:cNvPr id="27695" name="Line 13"/>
            <p:cNvPicPr>
              <a:picLocks noChangeArrowheads="1"/>
            </p:cNvPicPr>
            <p:nvPr/>
          </p:nvPicPr>
          <p:blipFill>
            <a:blip r:embed="rId13" cstate="email"/>
            <a:srcRect/>
            <a:stretch>
              <a:fillRect/>
            </a:stretch>
          </p:blipFill>
          <p:spPr bwMode="auto">
            <a:xfrm>
              <a:off x="0" y="0"/>
              <a:ext cx="303" cy="476"/>
            </a:xfrm>
            <a:prstGeom prst="rect">
              <a:avLst/>
            </a:prstGeom>
            <a:noFill/>
            <a:ln w="9525">
              <a:noFill/>
              <a:miter lim="800000"/>
              <a:headEnd/>
              <a:tailEnd/>
            </a:ln>
          </p:spPr>
        </p:pic>
        <p:sp>
          <p:nvSpPr>
            <p:cNvPr id="27696" name="Text Box 27"/>
            <p:cNvSpPr txBox="1">
              <a:spLocks noChangeArrowheads="1"/>
            </p:cNvSpPr>
            <p:nvPr/>
          </p:nvSpPr>
          <p:spPr bwMode="auto">
            <a:xfrm rot="10800000">
              <a:off x="173" y="347"/>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grpSp>
        <p:nvGrpSpPr>
          <p:cNvPr id="17" name="Group 50"/>
          <p:cNvGrpSpPr>
            <a:grpSpLocks/>
          </p:cNvGrpSpPr>
          <p:nvPr/>
        </p:nvGrpSpPr>
        <p:grpSpPr bwMode="auto">
          <a:xfrm>
            <a:off x="5230813" y="5456238"/>
            <a:ext cx="2035175" cy="785812"/>
            <a:chOff x="0" y="0"/>
            <a:chExt cx="1282" cy="495"/>
          </a:xfrm>
        </p:grpSpPr>
        <p:pic>
          <p:nvPicPr>
            <p:cNvPr id="27693" name="TextBox 60"/>
            <p:cNvPicPr>
              <a:picLocks noChangeArrowheads="1"/>
            </p:cNvPicPr>
            <p:nvPr/>
          </p:nvPicPr>
          <p:blipFill>
            <a:blip r:embed="rId14" cstate="email"/>
            <a:srcRect/>
            <a:stretch>
              <a:fillRect/>
            </a:stretch>
          </p:blipFill>
          <p:spPr bwMode="auto">
            <a:xfrm>
              <a:off x="0" y="0"/>
              <a:ext cx="1282" cy="495"/>
            </a:xfrm>
            <a:prstGeom prst="rect">
              <a:avLst/>
            </a:prstGeom>
            <a:noFill/>
            <a:ln w="9525">
              <a:noFill/>
              <a:miter lim="800000"/>
              <a:headEnd/>
              <a:tailEnd/>
            </a:ln>
          </p:spPr>
        </p:pic>
        <p:sp>
          <p:nvSpPr>
            <p:cNvPr id="27694" name="Text Box 30"/>
            <p:cNvSpPr txBox="1">
              <a:spLocks noChangeArrowheads="1"/>
            </p:cNvSpPr>
            <p:nvPr/>
          </p:nvSpPr>
          <p:spPr bwMode="auto">
            <a:xfrm>
              <a:off x="80" y="73"/>
              <a:ext cx="1125" cy="337"/>
            </a:xfrm>
            <a:prstGeom prst="rect">
              <a:avLst/>
            </a:prstGeom>
            <a:noFill/>
            <a:ln w="9525">
              <a:noFill/>
              <a:miter lim="800000"/>
              <a:headEnd/>
              <a:tailEnd/>
            </a:ln>
          </p:spPr>
          <p:txBody>
            <a:bodyPr bIns="72000">
              <a:spAutoFit/>
            </a:bodyPr>
            <a:lstStyle/>
            <a:p>
              <a:pPr algn="ctr">
                <a:lnSpc>
                  <a:spcPct val="150000"/>
                </a:lnSpc>
              </a:pPr>
              <a:r>
                <a:rPr lang="zh-CN" altLang="en-US" b="1">
                  <a:solidFill>
                    <a:srgbClr val="020584"/>
                  </a:solidFill>
                  <a:latin typeface="Calibri" pitchFamily="34" charset="0"/>
                </a:rPr>
                <a:t>土壤生物活性</a:t>
              </a:r>
            </a:p>
          </p:txBody>
        </p:sp>
      </p:grpSp>
      <p:grpSp>
        <p:nvGrpSpPr>
          <p:cNvPr id="18" name="Group 53"/>
          <p:cNvGrpSpPr>
            <a:grpSpLocks/>
          </p:cNvGrpSpPr>
          <p:nvPr/>
        </p:nvGrpSpPr>
        <p:grpSpPr bwMode="auto">
          <a:xfrm>
            <a:off x="2865438" y="5595938"/>
            <a:ext cx="487362" cy="682625"/>
            <a:chOff x="0" y="0"/>
            <a:chExt cx="307" cy="430"/>
          </a:xfrm>
        </p:grpSpPr>
        <p:pic>
          <p:nvPicPr>
            <p:cNvPr id="27691" name="Line 13"/>
            <p:cNvPicPr>
              <a:picLocks noChangeArrowheads="1"/>
            </p:cNvPicPr>
            <p:nvPr/>
          </p:nvPicPr>
          <p:blipFill>
            <a:blip r:embed="rId15" cstate="email"/>
            <a:srcRect/>
            <a:stretch>
              <a:fillRect/>
            </a:stretch>
          </p:blipFill>
          <p:spPr bwMode="auto">
            <a:xfrm>
              <a:off x="0" y="0"/>
              <a:ext cx="307" cy="430"/>
            </a:xfrm>
            <a:prstGeom prst="rect">
              <a:avLst/>
            </a:prstGeom>
            <a:noFill/>
            <a:ln w="9525">
              <a:noFill/>
              <a:miter lim="800000"/>
              <a:headEnd/>
              <a:tailEnd/>
            </a:ln>
          </p:spPr>
        </p:pic>
        <p:sp>
          <p:nvSpPr>
            <p:cNvPr id="27692" name="Text Box 33"/>
            <p:cNvSpPr txBox="1">
              <a:spLocks noChangeArrowheads="1"/>
            </p:cNvSpPr>
            <p:nvPr/>
          </p:nvSpPr>
          <p:spPr bwMode="auto">
            <a:xfrm rot="10800000">
              <a:off x="175" y="300"/>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grpSp>
        <p:nvGrpSpPr>
          <p:cNvPr id="19" name="Group 56"/>
          <p:cNvGrpSpPr>
            <a:grpSpLocks/>
          </p:cNvGrpSpPr>
          <p:nvPr/>
        </p:nvGrpSpPr>
        <p:grpSpPr bwMode="auto">
          <a:xfrm>
            <a:off x="2157413" y="6029325"/>
            <a:ext cx="2036762" cy="779463"/>
            <a:chOff x="0" y="0"/>
            <a:chExt cx="1283" cy="491"/>
          </a:xfrm>
        </p:grpSpPr>
        <p:pic>
          <p:nvPicPr>
            <p:cNvPr id="27689" name="TextBox 62"/>
            <p:cNvPicPr>
              <a:picLocks noChangeArrowheads="1"/>
            </p:cNvPicPr>
            <p:nvPr/>
          </p:nvPicPr>
          <p:blipFill>
            <a:blip r:embed="rId16" cstate="email"/>
            <a:srcRect/>
            <a:stretch>
              <a:fillRect/>
            </a:stretch>
          </p:blipFill>
          <p:spPr bwMode="auto">
            <a:xfrm>
              <a:off x="0" y="0"/>
              <a:ext cx="1283" cy="491"/>
            </a:xfrm>
            <a:prstGeom prst="rect">
              <a:avLst/>
            </a:prstGeom>
            <a:noFill/>
            <a:ln w="9525">
              <a:noFill/>
              <a:miter lim="800000"/>
              <a:headEnd/>
              <a:tailEnd/>
            </a:ln>
          </p:spPr>
        </p:pic>
        <p:sp>
          <p:nvSpPr>
            <p:cNvPr id="27690" name="Text Box 36"/>
            <p:cNvSpPr txBox="1">
              <a:spLocks noChangeArrowheads="1"/>
            </p:cNvSpPr>
            <p:nvPr/>
          </p:nvSpPr>
          <p:spPr bwMode="auto">
            <a:xfrm>
              <a:off x="81" y="72"/>
              <a:ext cx="1125" cy="337"/>
            </a:xfrm>
            <a:prstGeom prst="rect">
              <a:avLst/>
            </a:prstGeom>
            <a:noFill/>
            <a:ln w="9525">
              <a:noFill/>
              <a:miter lim="800000"/>
              <a:headEnd/>
              <a:tailEnd/>
            </a:ln>
          </p:spPr>
          <p:txBody>
            <a:bodyPr bIns="72000">
              <a:spAutoFit/>
            </a:bodyPr>
            <a:lstStyle/>
            <a:p>
              <a:pPr algn="ctr">
                <a:lnSpc>
                  <a:spcPct val="150000"/>
                </a:lnSpc>
              </a:pPr>
              <a:r>
                <a:rPr lang="zh-CN" altLang="en-US" b="1">
                  <a:solidFill>
                    <a:srgbClr val="020584"/>
                  </a:solidFill>
                  <a:latin typeface="Calibri" pitchFamily="34" charset="0"/>
                </a:rPr>
                <a:t>酶活性增加</a:t>
              </a:r>
            </a:p>
          </p:txBody>
        </p:sp>
      </p:grpSp>
      <p:grpSp>
        <p:nvGrpSpPr>
          <p:cNvPr id="20" name="Group 59"/>
          <p:cNvGrpSpPr>
            <a:grpSpLocks/>
          </p:cNvGrpSpPr>
          <p:nvPr/>
        </p:nvGrpSpPr>
        <p:grpSpPr bwMode="auto">
          <a:xfrm>
            <a:off x="4095750" y="5840413"/>
            <a:ext cx="1323975" cy="627062"/>
            <a:chOff x="0" y="0"/>
            <a:chExt cx="834" cy="395"/>
          </a:xfrm>
        </p:grpSpPr>
        <p:pic>
          <p:nvPicPr>
            <p:cNvPr id="27687" name="Line 13"/>
            <p:cNvPicPr>
              <a:picLocks noChangeArrowheads="1"/>
            </p:cNvPicPr>
            <p:nvPr/>
          </p:nvPicPr>
          <p:blipFill>
            <a:blip r:embed="rId17" cstate="email"/>
            <a:srcRect/>
            <a:stretch>
              <a:fillRect/>
            </a:stretch>
          </p:blipFill>
          <p:spPr bwMode="auto">
            <a:xfrm>
              <a:off x="0" y="0"/>
              <a:ext cx="834" cy="395"/>
            </a:xfrm>
            <a:prstGeom prst="rect">
              <a:avLst/>
            </a:prstGeom>
            <a:noFill/>
            <a:ln w="9525">
              <a:noFill/>
              <a:miter lim="800000"/>
              <a:headEnd/>
              <a:tailEnd/>
            </a:ln>
          </p:spPr>
        </p:pic>
        <p:sp>
          <p:nvSpPr>
            <p:cNvPr id="27688" name="Text Box 39"/>
            <p:cNvSpPr txBox="1">
              <a:spLocks noChangeArrowheads="1"/>
            </p:cNvSpPr>
            <p:nvPr/>
          </p:nvSpPr>
          <p:spPr bwMode="auto">
            <a:xfrm>
              <a:off x="705" y="101"/>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grpSp>
        <p:nvGrpSpPr>
          <p:cNvPr id="21" name="Group 62"/>
          <p:cNvGrpSpPr>
            <a:grpSpLocks/>
          </p:cNvGrpSpPr>
          <p:nvPr/>
        </p:nvGrpSpPr>
        <p:grpSpPr bwMode="auto">
          <a:xfrm>
            <a:off x="7016750" y="3816350"/>
            <a:ext cx="2035175" cy="1614488"/>
            <a:chOff x="0" y="0"/>
            <a:chExt cx="1282" cy="1017"/>
          </a:xfrm>
        </p:grpSpPr>
        <p:pic>
          <p:nvPicPr>
            <p:cNvPr id="27685" name="TextBox 64"/>
            <p:cNvPicPr>
              <a:picLocks noChangeArrowheads="1"/>
            </p:cNvPicPr>
            <p:nvPr/>
          </p:nvPicPr>
          <p:blipFill>
            <a:blip r:embed="rId18" cstate="email"/>
            <a:srcRect/>
            <a:stretch>
              <a:fillRect/>
            </a:stretch>
          </p:blipFill>
          <p:spPr bwMode="auto">
            <a:xfrm>
              <a:off x="0" y="0"/>
              <a:ext cx="1282" cy="1017"/>
            </a:xfrm>
            <a:prstGeom prst="rect">
              <a:avLst/>
            </a:prstGeom>
            <a:noFill/>
            <a:ln w="9525">
              <a:noFill/>
              <a:miter lim="800000"/>
              <a:headEnd/>
              <a:tailEnd/>
            </a:ln>
          </p:spPr>
        </p:pic>
        <p:sp>
          <p:nvSpPr>
            <p:cNvPr id="27686" name="Text Box 42"/>
            <p:cNvSpPr txBox="1">
              <a:spLocks noChangeArrowheads="1"/>
            </p:cNvSpPr>
            <p:nvPr/>
          </p:nvSpPr>
          <p:spPr bwMode="auto">
            <a:xfrm>
              <a:off x="80" y="71"/>
              <a:ext cx="1125" cy="860"/>
            </a:xfrm>
            <a:prstGeom prst="rect">
              <a:avLst/>
            </a:prstGeom>
            <a:noFill/>
            <a:ln w="9525">
              <a:noFill/>
              <a:miter lim="800000"/>
              <a:headEnd/>
              <a:tailEnd/>
            </a:ln>
          </p:spPr>
          <p:txBody>
            <a:bodyPr bIns="72000">
              <a:spAutoFit/>
            </a:bodyPr>
            <a:lstStyle/>
            <a:p>
              <a:pPr algn="ctr">
                <a:lnSpc>
                  <a:spcPct val="150000"/>
                </a:lnSpc>
              </a:pPr>
              <a:r>
                <a:rPr lang="zh-CN" altLang="en-US" b="1">
                  <a:solidFill>
                    <a:srgbClr val="020584"/>
                  </a:solidFill>
                  <a:latin typeface="Calibri" pitchFamily="34" charset="0"/>
                </a:rPr>
                <a:t>促进生长，提高产量、改善品质</a:t>
              </a:r>
            </a:p>
          </p:txBody>
        </p:sp>
      </p:grpSp>
      <p:grpSp>
        <p:nvGrpSpPr>
          <p:cNvPr id="22" name="Group 65"/>
          <p:cNvGrpSpPr>
            <a:grpSpLocks/>
          </p:cNvGrpSpPr>
          <p:nvPr/>
        </p:nvGrpSpPr>
        <p:grpSpPr bwMode="auto">
          <a:xfrm>
            <a:off x="3627438" y="981075"/>
            <a:ext cx="877887" cy="555625"/>
            <a:chOff x="0" y="0"/>
            <a:chExt cx="553" cy="350"/>
          </a:xfrm>
        </p:grpSpPr>
        <p:pic>
          <p:nvPicPr>
            <p:cNvPr id="27683" name="Line 13"/>
            <p:cNvPicPr>
              <a:picLocks noChangeArrowheads="1"/>
            </p:cNvPicPr>
            <p:nvPr/>
          </p:nvPicPr>
          <p:blipFill>
            <a:blip r:embed="rId19" cstate="email"/>
            <a:srcRect/>
            <a:stretch>
              <a:fillRect/>
            </a:stretch>
          </p:blipFill>
          <p:spPr bwMode="auto">
            <a:xfrm>
              <a:off x="0" y="0"/>
              <a:ext cx="553" cy="350"/>
            </a:xfrm>
            <a:prstGeom prst="rect">
              <a:avLst/>
            </a:prstGeom>
            <a:noFill/>
            <a:ln w="9525">
              <a:noFill/>
              <a:miter lim="800000"/>
              <a:headEnd/>
              <a:tailEnd/>
            </a:ln>
          </p:spPr>
        </p:pic>
        <p:sp>
          <p:nvSpPr>
            <p:cNvPr id="27684" name="Text Box 45"/>
            <p:cNvSpPr txBox="1">
              <a:spLocks noChangeArrowheads="1"/>
            </p:cNvSpPr>
            <p:nvPr/>
          </p:nvSpPr>
          <p:spPr bwMode="auto">
            <a:xfrm>
              <a:off x="100" y="102"/>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grpSp>
        <p:nvGrpSpPr>
          <p:cNvPr id="23" name="Group 68"/>
          <p:cNvGrpSpPr>
            <a:grpSpLocks/>
          </p:cNvGrpSpPr>
          <p:nvPr/>
        </p:nvGrpSpPr>
        <p:grpSpPr bwMode="auto">
          <a:xfrm>
            <a:off x="2730500" y="457200"/>
            <a:ext cx="1963738" cy="755650"/>
            <a:chOff x="0" y="0"/>
            <a:chExt cx="1237" cy="476"/>
          </a:xfrm>
        </p:grpSpPr>
        <p:pic>
          <p:nvPicPr>
            <p:cNvPr id="27681" name="TextBox 66"/>
            <p:cNvPicPr>
              <a:picLocks noChangeArrowheads="1"/>
            </p:cNvPicPr>
            <p:nvPr/>
          </p:nvPicPr>
          <p:blipFill>
            <a:blip r:embed="rId20" cstate="email"/>
            <a:srcRect/>
            <a:stretch>
              <a:fillRect/>
            </a:stretch>
          </p:blipFill>
          <p:spPr bwMode="auto">
            <a:xfrm>
              <a:off x="0" y="0"/>
              <a:ext cx="1237" cy="476"/>
            </a:xfrm>
            <a:prstGeom prst="rect">
              <a:avLst/>
            </a:prstGeom>
            <a:noFill/>
            <a:ln w="9525">
              <a:noFill/>
              <a:miter lim="800000"/>
              <a:headEnd/>
              <a:tailEnd/>
            </a:ln>
          </p:spPr>
        </p:pic>
        <p:sp>
          <p:nvSpPr>
            <p:cNvPr id="27682" name="Text Box 48"/>
            <p:cNvSpPr txBox="1">
              <a:spLocks noChangeArrowheads="1"/>
            </p:cNvSpPr>
            <p:nvPr/>
          </p:nvSpPr>
          <p:spPr bwMode="auto">
            <a:xfrm>
              <a:off x="80" y="72"/>
              <a:ext cx="1080" cy="320"/>
            </a:xfrm>
            <a:prstGeom prst="rect">
              <a:avLst/>
            </a:prstGeom>
            <a:noFill/>
            <a:ln w="9525">
              <a:noFill/>
              <a:miter lim="800000"/>
              <a:headEnd/>
              <a:tailEnd/>
            </a:ln>
          </p:spPr>
          <p:txBody>
            <a:bodyPr>
              <a:spAutoFit/>
            </a:bodyPr>
            <a:lstStyle/>
            <a:p>
              <a:pPr algn="ctr">
                <a:lnSpc>
                  <a:spcPct val="150000"/>
                </a:lnSpc>
              </a:pPr>
              <a:r>
                <a:rPr lang="zh-CN" altLang="en-US" b="1">
                  <a:solidFill>
                    <a:srgbClr val="020584"/>
                  </a:solidFill>
                  <a:latin typeface="Calibri" pitchFamily="34" charset="0"/>
                </a:rPr>
                <a:t>根系活力增加</a:t>
              </a:r>
            </a:p>
          </p:txBody>
        </p:sp>
      </p:grpSp>
      <p:cxnSp>
        <p:nvCxnSpPr>
          <p:cNvPr id="28743" name="直接箭头连接符 68"/>
          <p:cNvCxnSpPr>
            <a:cxnSpLocks noChangeShapeType="1"/>
          </p:cNvCxnSpPr>
          <p:nvPr/>
        </p:nvCxnSpPr>
        <p:spPr bwMode="auto">
          <a:xfrm rot="16200000" flipH="1">
            <a:off x="5393532" y="1678781"/>
            <a:ext cx="2571750" cy="1500187"/>
          </a:xfrm>
          <a:prstGeom prst="straightConnector1">
            <a:avLst/>
          </a:prstGeom>
          <a:noFill/>
          <a:ln w="76200">
            <a:solidFill>
              <a:srgbClr val="065093"/>
            </a:solidFill>
            <a:prstDash val="sysDot"/>
            <a:round/>
            <a:headEnd/>
            <a:tailEnd type="arrow" w="med" len="med"/>
          </a:ln>
        </p:spPr>
      </p:cxnSp>
      <p:cxnSp>
        <p:nvCxnSpPr>
          <p:cNvPr id="28744" name="直接箭头连接符 69"/>
          <p:cNvCxnSpPr>
            <a:cxnSpLocks noChangeShapeType="1"/>
          </p:cNvCxnSpPr>
          <p:nvPr/>
        </p:nvCxnSpPr>
        <p:spPr bwMode="auto">
          <a:xfrm>
            <a:off x="2857500" y="1928813"/>
            <a:ext cx="4429125" cy="1928812"/>
          </a:xfrm>
          <a:prstGeom prst="straightConnector1">
            <a:avLst/>
          </a:prstGeom>
          <a:noFill/>
          <a:ln w="76200">
            <a:solidFill>
              <a:srgbClr val="065093"/>
            </a:solidFill>
            <a:prstDash val="sysDot"/>
            <a:round/>
            <a:headEnd/>
            <a:tailEnd type="arrow" w="med" len="med"/>
          </a:ln>
        </p:spPr>
      </p:cxnSp>
      <p:cxnSp>
        <p:nvCxnSpPr>
          <p:cNvPr id="28745" name="直接箭头连接符 71"/>
          <p:cNvCxnSpPr>
            <a:cxnSpLocks noChangeShapeType="1"/>
          </p:cNvCxnSpPr>
          <p:nvPr/>
        </p:nvCxnSpPr>
        <p:spPr bwMode="auto">
          <a:xfrm>
            <a:off x="1285875" y="2571750"/>
            <a:ext cx="5715000" cy="1571625"/>
          </a:xfrm>
          <a:prstGeom prst="straightConnector1">
            <a:avLst/>
          </a:prstGeom>
          <a:noFill/>
          <a:ln w="76200">
            <a:solidFill>
              <a:srgbClr val="065093"/>
            </a:solidFill>
            <a:prstDash val="sysDot"/>
            <a:round/>
            <a:headEnd/>
            <a:tailEnd type="arrow" w="med" len="med"/>
          </a:ln>
        </p:spPr>
      </p:cxnSp>
      <p:cxnSp>
        <p:nvCxnSpPr>
          <p:cNvPr id="28746" name="直接箭头连接符 73"/>
          <p:cNvCxnSpPr>
            <a:cxnSpLocks noChangeShapeType="1"/>
          </p:cNvCxnSpPr>
          <p:nvPr/>
        </p:nvCxnSpPr>
        <p:spPr bwMode="auto">
          <a:xfrm flipV="1">
            <a:off x="3429000" y="4643438"/>
            <a:ext cx="3500438" cy="1357312"/>
          </a:xfrm>
          <a:prstGeom prst="straightConnector1">
            <a:avLst/>
          </a:prstGeom>
          <a:noFill/>
          <a:ln w="76200">
            <a:solidFill>
              <a:srgbClr val="065093"/>
            </a:solidFill>
            <a:prstDash val="sysDot"/>
            <a:round/>
            <a:headEnd/>
            <a:tailEnd type="arrow" w="med" len="med"/>
          </a:ln>
        </p:spPr>
      </p:cxnSp>
      <p:cxnSp>
        <p:nvCxnSpPr>
          <p:cNvPr id="28747" name="直接箭头连接符 76"/>
          <p:cNvCxnSpPr>
            <a:cxnSpLocks noChangeShapeType="1"/>
          </p:cNvCxnSpPr>
          <p:nvPr/>
        </p:nvCxnSpPr>
        <p:spPr bwMode="auto">
          <a:xfrm flipV="1">
            <a:off x="6357938" y="4857750"/>
            <a:ext cx="714375" cy="642938"/>
          </a:xfrm>
          <a:prstGeom prst="straightConnector1">
            <a:avLst/>
          </a:prstGeom>
          <a:noFill/>
          <a:ln w="76200">
            <a:solidFill>
              <a:srgbClr val="065093"/>
            </a:solidFill>
            <a:prstDash val="sysDot"/>
            <a:round/>
            <a:headEnd/>
            <a:tailEnd type="arrow" w="med" len="med"/>
          </a:ln>
        </p:spPr>
      </p:cxnSp>
      <p:grpSp>
        <p:nvGrpSpPr>
          <p:cNvPr id="24" name="Group 76"/>
          <p:cNvGrpSpPr>
            <a:grpSpLocks/>
          </p:cNvGrpSpPr>
          <p:nvPr/>
        </p:nvGrpSpPr>
        <p:grpSpPr bwMode="auto">
          <a:xfrm>
            <a:off x="5230813" y="457200"/>
            <a:ext cx="1962150" cy="781050"/>
            <a:chOff x="0" y="0"/>
            <a:chExt cx="1236" cy="492"/>
          </a:xfrm>
        </p:grpSpPr>
        <p:pic>
          <p:nvPicPr>
            <p:cNvPr id="27679" name="TextBox 53"/>
            <p:cNvPicPr>
              <a:picLocks noChangeArrowheads="1"/>
            </p:cNvPicPr>
            <p:nvPr/>
          </p:nvPicPr>
          <p:blipFill>
            <a:blip r:embed="rId21" cstate="email"/>
            <a:srcRect/>
            <a:stretch>
              <a:fillRect/>
            </a:stretch>
          </p:blipFill>
          <p:spPr bwMode="auto">
            <a:xfrm>
              <a:off x="0" y="0"/>
              <a:ext cx="1236" cy="492"/>
            </a:xfrm>
            <a:prstGeom prst="rect">
              <a:avLst/>
            </a:prstGeom>
            <a:noFill/>
            <a:ln w="9525">
              <a:noFill/>
              <a:miter lim="800000"/>
              <a:headEnd/>
              <a:tailEnd/>
            </a:ln>
          </p:spPr>
        </p:pic>
        <p:sp>
          <p:nvSpPr>
            <p:cNvPr id="27680" name="Text Box 56"/>
            <p:cNvSpPr txBox="1">
              <a:spLocks noChangeArrowheads="1"/>
            </p:cNvSpPr>
            <p:nvPr/>
          </p:nvSpPr>
          <p:spPr bwMode="auto">
            <a:xfrm>
              <a:off x="80" y="72"/>
              <a:ext cx="1080" cy="337"/>
            </a:xfrm>
            <a:prstGeom prst="rect">
              <a:avLst/>
            </a:prstGeom>
            <a:noFill/>
            <a:ln w="9525">
              <a:noFill/>
              <a:miter lim="800000"/>
              <a:headEnd/>
              <a:tailEnd/>
            </a:ln>
          </p:spPr>
          <p:txBody>
            <a:bodyPr bIns="72000">
              <a:spAutoFit/>
            </a:bodyPr>
            <a:lstStyle/>
            <a:p>
              <a:pPr algn="ctr">
                <a:lnSpc>
                  <a:spcPct val="150000"/>
                </a:lnSpc>
              </a:pPr>
              <a:r>
                <a:rPr lang="zh-CN" altLang="en-US" b="1">
                  <a:solidFill>
                    <a:srgbClr val="020584"/>
                  </a:solidFill>
                  <a:latin typeface="Calibri" pitchFamily="34" charset="0"/>
                </a:rPr>
                <a:t>促进养分吸收</a:t>
              </a:r>
            </a:p>
          </p:txBody>
        </p:sp>
      </p:grpSp>
      <p:grpSp>
        <p:nvGrpSpPr>
          <p:cNvPr id="25" name="Group 79"/>
          <p:cNvGrpSpPr>
            <a:grpSpLocks/>
          </p:cNvGrpSpPr>
          <p:nvPr/>
        </p:nvGrpSpPr>
        <p:grpSpPr bwMode="auto">
          <a:xfrm>
            <a:off x="4638675" y="701675"/>
            <a:ext cx="890588" cy="365125"/>
            <a:chOff x="0" y="0"/>
            <a:chExt cx="561" cy="230"/>
          </a:xfrm>
        </p:grpSpPr>
        <p:pic>
          <p:nvPicPr>
            <p:cNvPr id="27677" name="Line 13"/>
            <p:cNvPicPr>
              <a:picLocks noChangeArrowheads="1"/>
            </p:cNvPicPr>
            <p:nvPr/>
          </p:nvPicPr>
          <p:blipFill>
            <a:blip r:embed="rId22" cstate="email"/>
            <a:srcRect/>
            <a:stretch>
              <a:fillRect/>
            </a:stretch>
          </p:blipFill>
          <p:spPr bwMode="auto">
            <a:xfrm>
              <a:off x="0" y="0"/>
              <a:ext cx="561" cy="230"/>
            </a:xfrm>
            <a:prstGeom prst="rect">
              <a:avLst/>
            </a:prstGeom>
            <a:noFill/>
            <a:ln w="9525">
              <a:noFill/>
              <a:miter lim="800000"/>
              <a:headEnd/>
              <a:tailEnd/>
            </a:ln>
          </p:spPr>
        </p:pic>
        <p:sp>
          <p:nvSpPr>
            <p:cNvPr id="27678" name="Text Box 59"/>
            <p:cNvSpPr txBox="1">
              <a:spLocks noChangeArrowheads="1"/>
            </p:cNvSpPr>
            <p:nvPr/>
          </p:nvSpPr>
          <p:spPr bwMode="auto">
            <a:xfrm>
              <a:off x="431" y="98"/>
              <a:ext cx="0" cy="0"/>
            </a:xfrm>
            <a:prstGeom prst="rect">
              <a:avLst/>
            </a:prstGeom>
            <a:noFill/>
            <a:ln w="9525">
              <a:noFill/>
              <a:miter lim="800000"/>
              <a:headEnd/>
              <a:tailEnd/>
            </a:ln>
          </p:spPr>
          <p:txBody>
            <a:bodyPr wrap="none" anchor="ctr"/>
            <a:lstStyle/>
            <a:p>
              <a:endParaRPr lang="zh-CN" altLang="en-US">
                <a:latin typeface="Calibri" pitchFamily="34"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par>
                                <p:cTn id="8" presetID="1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lide(fromBottom)">
                                      <p:cBhvr>
                                        <p:cTn id="10" dur="500"/>
                                        <p:tgtEl>
                                          <p:spTgt spid="2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Bottom)">
                                      <p:cBhvr>
                                        <p:cTn id="23" dur="500"/>
                                        <p:tgtEl>
                                          <p:spTgt spid="14"/>
                                        </p:tgtEl>
                                      </p:cBhvr>
                                    </p:animEffect>
                                  </p:childTnLst>
                                </p:cTn>
                              </p:par>
                              <p:par>
                                <p:cTn id="24" presetID="1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lide(fromBottom)">
                                      <p:cBhvr>
                                        <p:cTn id="26" dur="500"/>
                                        <p:tgtEl>
                                          <p:spTgt spid="15"/>
                                        </p:tgtEl>
                                      </p:cBhvr>
                                    </p:animEffect>
                                  </p:childTnLst>
                                </p:cTn>
                              </p:par>
                              <p:par>
                                <p:cTn id="27" presetID="1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lide(fromBottom)">
                                      <p:cBhvr>
                                        <p:cTn id="29" dur="500"/>
                                        <p:tgtEl>
                                          <p:spTgt spid="13"/>
                                        </p:tgtEl>
                                      </p:cBhvr>
                                    </p:animEffect>
                                  </p:childTnLst>
                                </p:cTn>
                              </p:par>
                              <p:par>
                                <p:cTn id="30" presetID="1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par>
                                <p:cTn id="38" presetID="5"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heckerboard(across)">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Horizontal)">
                                      <p:cBhvr>
                                        <p:cTn id="45" dur="500"/>
                                        <p:tgtEl>
                                          <p:spTgt spid="20"/>
                                        </p:tgtEl>
                                      </p:cBhvr>
                                    </p:animEffect>
                                  </p:childTnLst>
                                </p:cTn>
                              </p:par>
                              <p:par>
                                <p:cTn id="46" presetID="16" presetClass="entr" presetSubtype="2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Horizontal)">
                                      <p:cBhvr>
                                        <p:cTn id="48" dur="500"/>
                                        <p:tgtEl>
                                          <p:spTgt spid="16"/>
                                        </p:tgtEl>
                                      </p:cBhvr>
                                    </p:animEffect>
                                  </p:childTnLst>
                                </p:cTn>
                              </p:par>
                              <p:par>
                                <p:cTn id="49" presetID="16" presetClass="entr" presetSubtype="2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28743"/>
                                        </p:tgtEl>
                                        <p:attrNameLst>
                                          <p:attrName>style.visibility</p:attrName>
                                        </p:attrNameLst>
                                      </p:cBhvr>
                                      <p:to>
                                        <p:strVal val="visible"/>
                                      </p:to>
                                    </p:set>
                                    <p:anim calcmode="lin" valueType="num">
                                      <p:cBhvr>
                                        <p:cTn id="56" dur="500" fill="hold"/>
                                        <p:tgtEl>
                                          <p:spTgt spid="28743"/>
                                        </p:tgtEl>
                                        <p:attrNameLst>
                                          <p:attrName>ppt_w</p:attrName>
                                        </p:attrNameLst>
                                      </p:cBhvr>
                                      <p:tavLst>
                                        <p:tav tm="0">
                                          <p:val>
                                            <p:fltVal val="0"/>
                                          </p:val>
                                        </p:tav>
                                        <p:tav tm="100000">
                                          <p:val>
                                            <p:strVal val="#ppt_w"/>
                                          </p:val>
                                        </p:tav>
                                      </p:tavLst>
                                    </p:anim>
                                    <p:anim calcmode="lin" valueType="num">
                                      <p:cBhvr>
                                        <p:cTn id="57" dur="500" fill="hold"/>
                                        <p:tgtEl>
                                          <p:spTgt spid="28743"/>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8744"/>
                                        </p:tgtEl>
                                        <p:attrNameLst>
                                          <p:attrName>style.visibility</p:attrName>
                                        </p:attrNameLst>
                                      </p:cBhvr>
                                      <p:to>
                                        <p:strVal val="visible"/>
                                      </p:to>
                                    </p:set>
                                    <p:anim calcmode="lin" valueType="num">
                                      <p:cBhvr>
                                        <p:cTn id="60" dur="500" fill="hold"/>
                                        <p:tgtEl>
                                          <p:spTgt spid="28744"/>
                                        </p:tgtEl>
                                        <p:attrNameLst>
                                          <p:attrName>ppt_w</p:attrName>
                                        </p:attrNameLst>
                                      </p:cBhvr>
                                      <p:tavLst>
                                        <p:tav tm="0">
                                          <p:val>
                                            <p:fltVal val="0"/>
                                          </p:val>
                                        </p:tav>
                                        <p:tav tm="100000">
                                          <p:val>
                                            <p:strVal val="#ppt_w"/>
                                          </p:val>
                                        </p:tav>
                                      </p:tavLst>
                                    </p:anim>
                                    <p:anim calcmode="lin" valueType="num">
                                      <p:cBhvr>
                                        <p:cTn id="61" dur="500" fill="hold"/>
                                        <p:tgtEl>
                                          <p:spTgt spid="28744"/>
                                        </p:tgtEl>
                                        <p:attrNameLst>
                                          <p:attrName>ppt_h</p:attrName>
                                        </p:attrNameLst>
                                      </p:cBhvr>
                                      <p:tavLst>
                                        <p:tav tm="0">
                                          <p:val>
                                            <p:strVal val="#ppt_h"/>
                                          </p:val>
                                        </p:tav>
                                        <p:tav tm="100000">
                                          <p:val>
                                            <p:strVal val="#ppt_h"/>
                                          </p:val>
                                        </p:tav>
                                      </p:tavLst>
                                    </p:anim>
                                  </p:childTnLst>
                                </p:cTn>
                              </p:par>
                              <p:par>
                                <p:cTn id="62" presetID="17" presetClass="entr" presetSubtype="10" fill="hold" nodeType="withEffect">
                                  <p:stCondLst>
                                    <p:cond delay="0"/>
                                  </p:stCondLst>
                                  <p:childTnLst>
                                    <p:set>
                                      <p:cBhvr>
                                        <p:cTn id="63" dur="1" fill="hold">
                                          <p:stCondLst>
                                            <p:cond delay="0"/>
                                          </p:stCondLst>
                                        </p:cTn>
                                        <p:tgtEl>
                                          <p:spTgt spid="28745"/>
                                        </p:tgtEl>
                                        <p:attrNameLst>
                                          <p:attrName>style.visibility</p:attrName>
                                        </p:attrNameLst>
                                      </p:cBhvr>
                                      <p:to>
                                        <p:strVal val="visible"/>
                                      </p:to>
                                    </p:set>
                                    <p:anim calcmode="lin" valueType="num">
                                      <p:cBhvr>
                                        <p:cTn id="64" dur="500" fill="hold"/>
                                        <p:tgtEl>
                                          <p:spTgt spid="28745"/>
                                        </p:tgtEl>
                                        <p:attrNameLst>
                                          <p:attrName>ppt_w</p:attrName>
                                        </p:attrNameLst>
                                      </p:cBhvr>
                                      <p:tavLst>
                                        <p:tav tm="0">
                                          <p:val>
                                            <p:fltVal val="0"/>
                                          </p:val>
                                        </p:tav>
                                        <p:tav tm="100000">
                                          <p:val>
                                            <p:strVal val="#ppt_w"/>
                                          </p:val>
                                        </p:tav>
                                      </p:tavLst>
                                    </p:anim>
                                    <p:anim calcmode="lin" valueType="num">
                                      <p:cBhvr>
                                        <p:cTn id="65" dur="500" fill="hold"/>
                                        <p:tgtEl>
                                          <p:spTgt spid="28745"/>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8746"/>
                                        </p:tgtEl>
                                        <p:attrNameLst>
                                          <p:attrName>style.visibility</p:attrName>
                                        </p:attrNameLst>
                                      </p:cBhvr>
                                      <p:to>
                                        <p:strVal val="visible"/>
                                      </p:to>
                                    </p:set>
                                    <p:anim calcmode="lin" valueType="num">
                                      <p:cBhvr>
                                        <p:cTn id="68" dur="500" fill="hold"/>
                                        <p:tgtEl>
                                          <p:spTgt spid="28746"/>
                                        </p:tgtEl>
                                        <p:attrNameLst>
                                          <p:attrName>ppt_w</p:attrName>
                                        </p:attrNameLst>
                                      </p:cBhvr>
                                      <p:tavLst>
                                        <p:tav tm="0">
                                          <p:val>
                                            <p:fltVal val="0"/>
                                          </p:val>
                                        </p:tav>
                                        <p:tav tm="100000">
                                          <p:val>
                                            <p:strVal val="#ppt_w"/>
                                          </p:val>
                                        </p:tav>
                                      </p:tavLst>
                                    </p:anim>
                                    <p:anim calcmode="lin" valueType="num">
                                      <p:cBhvr>
                                        <p:cTn id="69" dur="500" fill="hold"/>
                                        <p:tgtEl>
                                          <p:spTgt spid="28746"/>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8747"/>
                                        </p:tgtEl>
                                        <p:attrNameLst>
                                          <p:attrName>style.visibility</p:attrName>
                                        </p:attrNameLst>
                                      </p:cBhvr>
                                      <p:to>
                                        <p:strVal val="visible"/>
                                      </p:to>
                                    </p:set>
                                    <p:anim calcmode="lin" valueType="num">
                                      <p:cBhvr>
                                        <p:cTn id="72" dur="500" fill="hold"/>
                                        <p:tgtEl>
                                          <p:spTgt spid="28747"/>
                                        </p:tgtEl>
                                        <p:attrNameLst>
                                          <p:attrName>ppt_w</p:attrName>
                                        </p:attrNameLst>
                                      </p:cBhvr>
                                      <p:tavLst>
                                        <p:tav tm="0">
                                          <p:val>
                                            <p:fltVal val="0"/>
                                          </p:val>
                                        </p:tav>
                                        <p:tav tm="100000">
                                          <p:val>
                                            <p:strVal val="#ppt_w"/>
                                          </p:val>
                                        </p:tav>
                                      </p:tavLst>
                                    </p:anim>
                                    <p:anim calcmode="lin" valueType="num">
                                      <p:cBhvr>
                                        <p:cTn id="73" dur="500" fill="hold"/>
                                        <p:tgtEl>
                                          <p:spTgt spid="28747"/>
                                        </p:tgtEl>
                                        <p:attrNameLst>
                                          <p:attrName>ppt_h</p:attrName>
                                        </p:attrNameLst>
                                      </p:cBhvr>
                                      <p:tavLst>
                                        <p:tav tm="0">
                                          <p:val>
                                            <p:strVal val="#ppt_h"/>
                                          </p:val>
                                        </p:tav>
                                        <p:tav tm="100000">
                                          <p:val>
                                            <p:strVal val="#ppt_h"/>
                                          </p:val>
                                        </p:tav>
                                      </p:tavLst>
                                    </p:anim>
                                  </p:childTnLst>
                                </p:cTn>
                              </p:par>
                              <p:par>
                                <p:cTn id="74" presetID="17"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928688" y="2000250"/>
            <a:ext cx="7099300" cy="3170238"/>
          </a:xfrm>
          <a:prstGeom prst="rect">
            <a:avLst/>
          </a:prstGeom>
          <a:noFill/>
          <a:ln w="9525">
            <a:noFill/>
            <a:miter lim="800000"/>
            <a:headEnd/>
            <a:tailEnd/>
          </a:ln>
        </p:spPr>
        <p:txBody>
          <a:bodyPr>
            <a:spAutoFit/>
          </a:bodyPr>
          <a:lstStyle/>
          <a:p>
            <a:pPr eaLnBrk="0" hangingPunct="0">
              <a:lnSpc>
                <a:spcPct val="200000"/>
              </a:lnSpc>
            </a:pPr>
            <a:r>
              <a:rPr lang="en-US" altLang="zh-CN" sz="2000" b="1" dirty="0">
                <a:latin typeface="仿宋_GB2312" pitchFamily="49" charset="-122"/>
                <a:ea typeface="仿宋_GB2312" pitchFamily="49" charset="-122"/>
              </a:rPr>
              <a:t>PGPR </a:t>
            </a:r>
            <a:r>
              <a:rPr lang="zh-CN" altLang="en-US" sz="2000" b="1" dirty="0">
                <a:latin typeface="仿宋_GB2312" pitchFamily="49" charset="-122"/>
                <a:ea typeface="仿宋_GB2312" pitchFamily="49" charset="-122"/>
              </a:rPr>
              <a:t>技术的优势：</a:t>
            </a:r>
          </a:p>
          <a:p>
            <a:pPr eaLnBrk="0" hangingPunct="0">
              <a:lnSpc>
                <a:spcPct val="200000"/>
              </a:lnSpc>
              <a:buFont typeface="Wingdings" pitchFamily="2" charset="2"/>
              <a:buChar char="n"/>
            </a:pPr>
            <a:r>
              <a:rPr lang="zh-CN" altLang="en-US" sz="2000" dirty="0">
                <a:latin typeface="仿宋_GB2312" pitchFamily="49" charset="-122"/>
                <a:ea typeface="仿宋_GB2312" pitchFamily="49" charset="-122"/>
              </a:rPr>
              <a:t> 所用菌种筛选于根部，变为产品后又回到根部，适应、定植、繁殖能力强。</a:t>
            </a:r>
            <a:endParaRPr lang="en-US" sz="2000" dirty="0">
              <a:latin typeface="仿宋_GB2312" pitchFamily="49" charset="-122"/>
              <a:ea typeface="仿宋_GB2312" pitchFamily="49" charset="-122"/>
            </a:endParaRPr>
          </a:p>
          <a:p>
            <a:pPr eaLnBrk="0" hangingPunct="0">
              <a:lnSpc>
                <a:spcPct val="200000"/>
              </a:lnSpc>
              <a:buFont typeface="Wingdings" pitchFamily="2" charset="2"/>
              <a:buChar char="n"/>
            </a:pPr>
            <a:r>
              <a:rPr lang="zh-CN" altLang="en-US" sz="2000" dirty="0">
                <a:latin typeface="仿宋_GB2312" pitchFamily="49" charset="-122"/>
                <a:ea typeface="仿宋_GB2312" pitchFamily="49" charset="-122"/>
              </a:rPr>
              <a:t> 细菌相比放线菌、真菌繁殖速度大很多倍，能够跟上植物根系的生长速度。</a:t>
            </a:r>
          </a:p>
        </p:txBody>
      </p:sp>
      <p:sp>
        <p:nvSpPr>
          <p:cNvPr id="28675" name="矩形 2"/>
          <p:cNvSpPr>
            <a:spLocks noChangeArrowheads="1"/>
          </p:cNvSpPr>
          <p:nvPr/>
        </p:nvSpPr>
        <p:spPr bwMode="auto">
          <a:xfrm>
            <a:off x="827584" y="1138153"/>
            <a:ext cx="7715250" cy="562655"/>
          </a:xfrm>
          <a:prstGeom prst="rect">
            <a:avLst/>
          </a:prstGeom>
          <a:noFill/>
          <a:ln w="9525">
            <a:noFill/>
            <a:miter lim="800000"/>
            <a:headEnd/>
            <a:tailEnd/>
          </a:ln>
        </p:spPr>
        <p:txBody>
          <a:bodyPr>
            <a:spAutoFit/>
          </a:bodyPr>
          <a:lstStyle/>
          <a:p>
            <a:pPr eaLnBrk="0" hangingPunct="0">
              <a:lnSpc>
                <a:spcPct val="150000"/>
              </a:lnSpc>
            </a:pPr>
            <a:r>
              <a:rPr lang="en-US" altLang="zh-CN" sz="2300" dirty="0"/>
              <a:t>PGPR </a:t>
            </a:r>
            <a:r>
              <a:rPr lang="zh-CN" altLang="en-US" sz="2300" dirty="0"/>
              <a:t>技术是目前解决微生物在土壤中定殖的最先进技术。</a:t>
            </a:r>
          </a:p>
        </p:txBody>
      </p:sp>
      <p:sp>
        <p:nvSpPr>
          <p:cNvPr id="28677" name="矩形 7"/>
          <p:cNvSpPr>
            <a:spLocks noChangeArrowheads="1"/>
          </p:cNvSpPr>
          <p:nvPr/>
        </p:nvSpPr>
        <p:spPr bwMode="auto">
          <a:xfrm>
            <a:off x="3252068" y="528861"/>
            <a:ext cx="2832100" cy="523875"/>
          </a:xfrm>
          <a:prstGeom prst="rect">
            <a:avLst/>
          </a:prstGeom>
          <a:noFill/>
          <a:ln w="9525">
            <a:noFill/>
            <a:miter lim="800000"/>
            <a:headEnd/>
            <a:tailEnd/>
          </a:ln>
        </p:spPr>
        <p:txBody>
          <a:bodyPr wrap="none">
            <a:spAutoFit/>
          </a:bodyPr>
          <a:lstStyle/>
          <a:p>
            <a:pPr eaLnBrk="0" hangingPunct="0"/>
            <a:r>
              <a:rPr lang="en-US" altLang="zh-CN" sz="2800" dirty="0">
                <a:solidFill>
                  <a:srgbClr val="C00000"/>
                </a:solidFill>
              </a:rPr>
              <a:t>PGPR</a:t>
            </a:r>
            <a:r>
              <a:rPr lang="zh-CN" altLang="en-US" sz="2800" dirty="0">
                <a:solidFill>
                  <a:srgbClr val="C00000"/>
                </a:solidFill>
              </a:rPr>
              <a:t>的技术优势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1384300"/>
            <a:ext cx="8734425" cy="5156200"/>
            <a:chOff x="0" y="0"/>
            <a:chExt cx="5502" cy="3248"/>
          </a:xfrm>
        </p:grpSpPr>
        <p:pic>
          <p:nvPicPr>
            <p:cNvPr id="29706" name="Rectangle 4"/>
            <p:cNvPicPr>
              <a:picLocks noChangeArrowheads="1"/>
            </p:cNvPicPr>
            <p:nvPr/>
          </p:nvPicPr>
          <p:blipFill>
            <a:blip r:embed="rId2" cstate="email"/>
            <a:srcRect/>
            <a:stretch>
              <a:fillRect/>
            </a:stretch>
          </p:blipFill>
          <p:spPr bwMode="auto">
            <a:xfrm>
              <a:off x="0" y="0"/>
              <a:ext cx="5502" cy="3248"/>
            </a:xfrm>
            <a:prstGeom prst="rect">
              <a:avLst/>
            </a:prstGeom>
            <a:noFill/>
            <a:ln w="9525">
              <a:noFill/>
              <a:miter lim="800000"/>
              <a:headEnd/>
              <a:tailEnd/>
            </a:ln>
          </p:spPr>
        </p:pic>
        <p:sp>
          <p:nvSpPr>
            <p:cNvPr id="29707" name="Text Box 3"/>
            <p:cNvSpPr txBox="1">
              <a:spLocks noChangeArrowheads="1"/>
            </p:cNvSpPr>
            <p:nvPr/>
          </p:nvSpPr>
          <p:spPr bwMode="auto">
            <a:xfrm>
              <a:off x="31" y="28"/>
              <a:ext cx="5445" cy="3195"/>
            </a:xfrm>
            <a:prstGeom prst="rect">
              <a:avLst/>
            </a:prstGeom>
            <a:noFill/>
            <a:ln w="9525">
              <a:noFill/>
              <a:miter lim="800000"/>
              <a:headEnd/>
              <a:tailEnd/>
            </a:ln>
          </p:spPr>
          <p:txBody>
            <a:bodyPr wrap="none" anchor="ctr"/>
            <a:lstStyle/>
            <a:p>
              <a:endParaRPr lang="zh-CN" altLang="en-US">
                <a:latin typeface="Times New Roman" pitchFamily="18" charset="0"/>
                <a:ea typeface="黑体" pitchFamily="2" charset="-122"/>
              </a:endParaRPr>
            </a:p>
          </p:txBody>
        </p:sp>
      </p:grpSp>
      <p:sp>
        <p:nvSpPr>
          <p:cNvPr id="29700" name="Line 2"/>
          <p:cNvSpPr>
            <a:spLocks noChangeShapeType="1"/>
          </p:cNvSpPr>
          <p:nvPr/>
        </p:nvSpPr>
        <p:spPr bwMode="auto">
          <a:xfrm>
            <a:off x="762000" y="1214438"/>
            <a:ext cx="7524750" cy="0"/>
          </a:xfrm>
          <a:prstGeom prst="line">
            <a:avLst/>
          </a:prstGeom>
          <a:noFill/>
          <a:ln w="38100">
            <a:solidFill>
              <a:srgbClr val="FF0000"/>
            </a:solidFill>
            <a:round/>
            <a:headEnd/>
            <a:tailEnd/>
          </a:ln>
        </p:spPr>
        <p:txBody>
          <a:bodyPr/>
          <a:lstStyle/>
          <a:p>
            <a:endParaRPr lang="zh-CN" altLang="en-US"/>
          </a:p>
        </p:txBody>
      </p:sp>
      <p:sp>
        <p:nvSpPr>
          <p:cNvPr id="30730" name="TextBox 10"/>
          <p:cNvSpPr txBox="1">
            <a:spLocks noChangeArrowheads="1"/>
          </p:cNvSpPr>
          <p:nvPr/>
        </p:nvSpPr>
        <p:spPr bwMode="auto">
          <a:xfrm>
            <a:off x="2071688" y="500063"/>
            <a:ext cx="4929187" cy="461962"/>
          </a:xfrm>
          <a:prstGeom prst="rect">
            <a:avLst/>
          </a:prstGeom>
          <a:noFill/>
          <a:ln w="9525">
            <a:noFill/>
            <a:miter lim="800000"/>
            <a:headEnd/>
            <a:tailEnd/>
          </a:ln>
        </p:spPr>
        <p:txBody>
          <a:bodyPr>
            <a:spAutoFit/>
          </a:bodyPr>
          <a:lstStyle/>
          <a:p>
            <a:pPr algn="ctr">
              <a:defRPr/>
            </a:pPr>
            <a:r>
              <a:rPr lang="zh-CN" altLang="en-US" sz="2400" b="1">
                <a:solidFill>
                  <a:srgbClr val="C00000"/>
                </a:solidFill>
                <a:effectLst>
                  <a:outerShdw blurRad="38100" dist="38100" dir="2700000" algn="tl">
                    <a:srgbClr val="C0C0C0"/>
                  </a:outerShdw>
                </a:effectLst>
                <a:latin typeface="Franklin Gothic Book" pitchFamily="34" charset="0"/>
                <a:ea typeface="黑体" pitchFamily="2" charset="-122"/>
              </a:rPr>
              <a:t>创迪高级生物腐熟系统（</a:t>
            </a:r>
            <a:r>
              <a:rPr lang="en-US" sz="2400" b="1">
                <a:solidFill>
                  <a:srgbClr val="C00000"/>
                </a:solidFill>
                <a:latin typeface="Franklin Gothic Book" pitchFamily="34" charset="0"/>
                <a:ea typeface="黑体" pitchFamily="2" charset="-122"/>
              </a:rPr>
              <a:t>ABCS</a:t>
            </a:r>
            <a:r>
              <a:rPr lang="zh-CN" altLang="en-US" sz="2400" b="1">
                <a:solidFill>
                  <a:srgbClr val="C00000"/>
                </a:solidFill>
                <a:latin typeface="Franklin Gothic Book" pitchFamily="34" charset="0"/>
                <a:ea typeface="黑体" pitchFamily="2" charset="-122"/>
              </a:rPr>
              <a:t>）</a:t>
            </a:r>
            <a:endParaRPr lang="zh-CN" altLang="en-US" sz="2400" b="1">
              <a:solidFill>
                <a:srgbClr val="C00000"/>
              </a:solidFill>
              <a:effectLst>
                <a:outerShdw blurRad="38100" dist="38100" dir="2700000" algn="tl">
                  <a:srgbClr val="C0C0C0"/>
                </a:outerShdw>
              </a:effectLst>
              <a:latin typeface="Franklin Gothic Book" pitchFamily="34" charset="0"/>
              <a:ea typeface="黑体" pitchFamily="2" charset="-122"/>
            </a:endParaRPr>
          </a:p>
        </p:txBody>
      </p:sp>
      <p:pic>
        <p:nvPicPr>
          <p:cNvPr id="29703" name="图片 11" descr="腐熟系统.jpg"/>
          <p:cNvPicPr>
            <a:picLocks noChangeAspect="1" noChangeArrowheads="1"/>
          </p:cNvPicPr>
          <p:nvPr/>
        </p:nvPicPr>
        <p:blipFill>
          <a:blip r:embed="rId3" cstate="email"/>
          <a:srcRect/>
          <a:stretch>
            <a:fillRect/>
          </a:stretch>
        </p:blipFill>
        <p:spPr bwMode="auto">
          <a:xfrm>
            <a:off x="285750" y="1500188"/>
            <a:ext cx="8488363" cy="4714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28688" y="214313"/>
            <a:ext cx="7948612" cy="7143750"/>
            <a:chOff x="0" y="0"/>
            <a:chExt cx="7948613" cy="7885144"/>
          </a:xfrm>
        </p:grpSpPr>
        <p:sp>
          <p:nvSpPr>
            <p:cNvPr id="31747" name="Rectangle 4"/>
            <p:cNvSpPr>
              <a:spLocks noChangeArrowheads="1"/>
            </p:cNvSpPr>
            <p:nvPr/>
          </p:nvSpPr>
          <p:spPr bwMode="auto">
            <a:xfrm>
              <a:off x="0" y="0"/>
              <a:ext cx="5902326" cy="7072098"/>
            </a:xfrm>
            <a:prstGeom prst="rect">
              <a:avLst/>
            </a:prstGeom>
            <a:gradFill rotWithShape="0">
              <a:gsLst>
                <a:gs pos="0">
                  <a:schemeClr val="bg2"/>
                </a:gs>
                <a:gs pos="50000">
                  <a:srgbClr val="C0C0C0"/>
                </a:gs>
                <a:gs pos="100000">
                  <a:schemeClr val="bg2"/>
                </a:gs>
              </a:gsLst>
              <a:lin ang="0" scaled="1"/>
            </a:gradFill>
            <a:ln w="9525" cmpd="sng">
              <a:miter lim="800000"/>
              <a:headEnd/>
              <a:tailEnd/>
            </a:ln>
            <a:scene3d>
              <a:camera prst="legacyObliqueTopLeft"/>
              <a:lightRig rig="legacyFlat3" dir="t"/>
            </a:scene3d>
            <a:sp3d extrusionH="430200" prstMaterial="legacyMatte">
              <a:bevelT w="13500" h="13500" prst="angle"/>
              <a:bevelB w="13500" h="13500" prst="angle"/>
              <a:extrusionClr>
                <a:schemeClr val="bg2"/>
              </a:extrusionClr>
            </a:sp3d>
          </p:spPr>
          <p:txBody>
            <a:bodyPr wrap="none" lIns="116608" tIns="58304" rIns="116608" bIns="58304" anchor="ctr">
              <a:flatTx/>
            </a:bodyPr>
            <a:lstStyle/>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a:p>
              <a:pPr>
                <a:defRPr/>
              </a:pPr>
              <a:endParaRPr lang="zh-CN" altLang="en-US" sz="1200">
                <a:latin typeface="Franklin Gothic Book" pitchFamily="34" charset="0"/>
                <a:ea typeface="黑体" pitchFamily="2" charset="-122"/>
              </a:endParaRPr>
            </a:p>
          </p:txBody>
        </p:sp>
        <p:sp>
          <p:nvSpPr>
            <p:cNvPr id="31748" name="AutoShape 5"/>
            <p:cNvSpPr>
              <a:spLocks noChangeArrowheads="1"/>
            </p:cNvSpPr>
            <p:nvPr/>
          </p:nvSpPr>
          <p:spPr bwMode="auto">
            <a:xfrm>
              <a:off x="1960562" y="222536"/>
              <a:ext cx="3605213" cy="578244"/>
            </a:xfrm>
            <a:prstGeom prst="roundRect">
              <a:avLst>
                <a:gd name="adj" fmla="val 16667"/>
              </a:avLst>
            </a:prstGeom>
            <a:gradFill rotWithShape="0">
              <a:gsLst>
                <a:gs pos="0">
                  <a:schemeClr val="bg1"/>
                </a:gs>
                <a:gs pos="50000">
                  <a:srgbClr val="66BDD0"/>
                </a:gs>
                <a:gs pos="100000">
                  <a:schemeClr val="bg1"/>
                </a:gs>
              </a:gsLst>
              <a:lin ang="2700000" scaled="1"/>
            </a:gradFill>
            <a:ln w="9525" cmpd="sng">
              <a:solidFill>
                <a:schemeClr val="tx1"/>
              </a:solidFill>
              <a:round/>
              <a:headEnd/>
              <a:tailEnd/>
            </a:ln>
          </p:spPr>
          <p:txBody>
            <a:bodyPr wrap="none" lIns="116608" tIns="58304" rIns="116608" bIns="58304" anchor="ctr"/>
            <a:lstStyle/>
            <a:p>
              <a:pPr algn="ctr">
                <a:defRPr/>
              </a:pPr>
              <a:r>
                <a:rPr lang="zh-CN" altLang="en-US" sz="1200" dirty="0">
                  <a:latin typeface="仿宋_GB2312" pitchFamily="49" charset="-122"/>
                  <a:ea typeface="仿宋_GB2312" pitchFamily="49" charset="-122"/>
                </a:rPr>
                <a:t>原料质量检测包括</a:t>
              </a:r>
            </a:p>
            <a:p>
              <a:pPr algn="ctr">
                <a:defRPr/>
              </a:pPr>
              <a:r>
                <a:rPr lang="zh-CN" altLang="en-US" sz="1200" dirty="0">
                  <a:latin typeface="仿宋_GB2312" pitchFamily="49" charset="-122"/>
                  <a:ea typeface="仿宋_GB2312" pitchFamily="49" charset="-122"/>
                </a:rPr>
                <a:t>有机质、灰份、水分、C/N比等</a:t>
              </a:r>
            </a:p>
          </p:txBody>
        </p:sp>
        <p:sp>
          <p:nvSpPr>
            <p:cNvPr id="30726" name="Rectangle 12"/>
            <p:cNvSpPr>
              <a:spLocks noChangeArrowheads="1"/>
            </p:cNvSpPr>
            <p:nvPr/>
          </p:nvSpPr>
          <p:spPr bwMode="auto">
            <a:xfrm>
              <a:off x="71438" y="971581"/>
              <a:ext cx="5616575" cy="5835650"/>
            </a:xfrm>
            <a:prstGeom prst="rect">
              <a:avLst/>
            </a:prstGeom>
            <a:solidFill>
              <a:schemeClr val="bg1"/>
            </a:solidFill>
            <a:ln w="9525">
              <a:solidFill>
                <a:schemeClr val="tx1"/>
              </a:solidFill>
              <a:miter lim="800000"/>
              <a:headEnd/>
              <a:tailEnd/>
            </a:ln>
          </p:spPr>
          <p:txBody>
            <a:bodyPr wrap="none" lIns="116608" tIns="58304" rIns="116608" bIns="58304" anchor="ctr"/>
            <a:lstStyle/>
            <a:p>
              <a:r>
                <a:rPr lang="zh-CN" altLang="en-US" sz="1600" b="1">
                  <a:latin typeface="华文新魏" pitchFamily="2" charset="-122"/>
                  <a:ea typeface="仿宋_GB2312" pitchFamily="49" charset="-122"/>
                </a:rPr>
                <a:t>生物学过程</a:t>
              </a:r>
            </a:p>
            <a:p>
              <a:endParaRPr lang="zh-CN" altLang="en-US" sz="1200" b="1">
                <a:latin typeface="华文新魏" pitchFamily="2" charset="-122"/>
                <a:ea typeface="华文新魏" pitchFamily="2" charset="-122"/>
              </a:endParaRPr>
            </a:p>
            <a:p>
              <a:endParaRPr lang="zh-CN" altLang="en-US" sz="1200" b="1">
                <a:latin typeface="华文新魏" pitchFamily="2" charset="-122"/>
                <a:ea typeface="华文新魏"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a:p>
              <a:endParaRPr lang="zh-CN" altLang="en-US" sz="1200">
                <a:latin typeface="Franklin Gothic Book" pitchFamily="34" charset="0"/>
                <a:ea typeface="黑体" pitchFamily="2" charset="-122"/>
              </a:endParaRPr>
            </a:p>
          </p:txBody>
        </p:sp>
        <p:sp>
          <p:nvSpPr>
            <p:cNvPr id="30727" name="箭头 32"/>
            <p:cNvSpPr>
              <a:spLocks noChangeShapeType="1"/>
            </p:cNvSpPr>
            <p:nvPr/>
          </p:nvSpPr>
          <p:spPr bwMode="auto">
            <a:xfrm>
              <a:off x="3886200" y="1857390"/>
              <a:ext cx="1588" cy="285750"/>
            </a:xfrm>
            <a:prstGeom prst="line">
              <a:avLst/>
            </a:prstGeom>
            <a:noFill/>
            <a:ln w="19050">
              <a:solidFill>
                <a:srgbClr val="FFCC00"/>
              </a:solidFill>
              <a:round/>
              <a:headEnd/>
              <a:tailEnd type="triangle" w="med" len="med"/>
            </a:ln>
          </p:spPr>
          <p:txBody>
            <a:bodyPr anchor="ctr"/>
            <a:lstStyle/>
            <a:p>
              <a:endParaRPr lang="zh-CN" altLang="en-US"/>
            </a:p>
          </p:txBody>
        </p:sp>
        <p:sp>
          <p:nvSpPr>
            <p:cNvPr id="30728" name="箭头 32"/>
            <p:cNvSpPr>
              <a:spLocks noChangeShapeType="1"/>
            </p:cNvSpPr>
            <p:nvPr/>
          </p:nvSpPr>
          <p:spPr bwMode="auto">
            <a:xfrm>
              <a:off x="3905250" y="838231"/>
              <a:ext cx="1588" cy="288925"/>
            </a:xfrm>
            <a:prstGeom prst="line">
              <a:avLst/>
            </a:prstGeom>
            <a:noFill/>
            <a:ln w="19050">
              <a:solidFill>
                <a:srgbClr val="66BDD0"/>
              </a:solidFill>
              <a:round/>
              <a:headEnd/>
              <a:tailEnd type="triangle" w="med" len="med"/>
            </a:ln>
          </p:spPr>
          <p:txBody>
            <a:bodyPr anchor="ctr"/>
            <a:lstStyle/>
            <a:p>
              <a:endParaRPr lang="zh-CN" altLang="en-US"/>
            </a:p>
          </p:txBody>
        </p:sp>
        <p:sp>
          <p:nvSpPr>
            <p:cNvPr id="30729" name="箭头 32"/>
            <p:cNvSpPr>
              <a:spLocks noChangeShapeType="1"/>
            </p:cNvSpPr>
            <p:nvPr/>
          </p:nvSpPr>
          <p:spPr bwMode="auto">
            <a:xfrm>
              <a:off x="3886200" y="2816720"/>
              <a:ext cx="1588" cy="285750"/>
            </a:xfrm>
            <a:prstGeom prst="line">
              <a:avLst/>
            </a:prstGeom>
            <a:noFill/>
            <a:ln w="19050">
              <a:solidFill>
                <a:srgbClr val="FFCC00"/>
              </a:solidFill>
              <a:round/>
              <a:headEnd/>
              <a:tailEnd type="triangle" w="med" len="med"/>
            </a:ln>
          </p:spPr>
          <p:txBody>
            <a:bodyPr anchor="ctr"/>
            <a:lstStyle/>
            <a:p>
              <a:endParaRPr lang="zh-CN" altLang="en-US"/>
            </a:p>
          </p:txBody>
        </p:sp>
        <p:sp>
          <p:nvSpPr>
            <p:cNvPr id="30730" name="箭头 32"/>
            <p:cNvSpPr>
              <a:spLocks noChangeShapeType="1"/>
            </p:cNvSpPr>
            <p:nvPr/>
          </p:nvSpPr>
          <p:spPr bwMode="auto">
            <a:xfrm>
              <a:off x="3886200" y="4299204"/>
              <a:ext cx="1588" cy="285750"/>
            </a:xfrm>
            <a:prstGeom prst="line">
              <a:avLst/>
            </a:prstGeom>
            <a:noFill/>
            <a:ln w="19050">
              <a:solidFill>
                <a:srgbClr val="FFCC00"/>
              </a:solidFill>
              <a:round/>
              <a:headEnd/>
              <a:tailEnd type="triangle" w="med" len="med"/>
            </a:ln>
          </p:spPr>
          <p:txBody>
            <a:bodyPr anchor="ctr"/>
            <a:lstStyle/>
            <a:p>
              <a:endParaRPr lang="zh-CN" altLang="en-US"/>
            </a:p>
          </p:txBody>
        </p:sp>
        <p:sp>
          <p:nvSpPr>
            <p:cNvPr id="30731" name="箭头 32"/>
            <p:cNvSpPr>
              <a:spLocks noChangeShapeType="1"/>
            </p:cNvSpPr>
            <p:nvPr/>
          </p:nvSpPr>
          <p:spPr bwMode="auto">
            <a:xfrm>
              <a:off x="3876675" y="5411067"/>
              <a:ext cx="1588" cy="284162"/>
            </a:xfrm>
            <a:prstGeom prst="line">
              <a:avLst/>
            </a:prstGeom>
            <a:noFill/>
            <a:ln w="19050">
              <a:solidFill>
                <a:srgbClr val="FFCC00"/>
              </a:solidFill>
              <a:round/>
              <a:headEnd/>
              <a:tailEnd type="triangle" w="med" len="med"/>
            </a:ln>
          </p:spPr>
          <p:txBody>
            <a:bodyPr anchor="ctr"/>
            <a:lstStyle/>
            <a:p>
              <a:endParaRPr lang="zh-CN" altLang="en-US"/>
            </a:p>
          </p:txBody>
        </p:sp>
        <p:sp>
          <p:nvSpPr>
            <p:cNvPr id="31755" name="AutoShape 18"/>
            <p:cNvSpPr>
              <a:spLocks noChangeArrowheads="1"/>
            </p:cNvSpPr>
            <p:nvPr/>
          </p:nvSpPr>
          <p:spPr bwMode="auto">
            <a:xfrm>
              <a:off x="2087562" y="5707091"/>
              <a:ext cx="3529013" cy="778001"/>
            </a:xfrm>
            <a:prstGeom prst="roundRect">
              <a:avLst>
                <a:gd name="adj" fmla="val 16667"/>
              </a:avLst>
            </a:prstGeom>
            <a:gradFill rotWithShape="0">
              <a:gsLst>
                <a:gs pos="0">
                  <a:schemeClr val="bg1"/>
                </a:gs>
                <a:gs pos="50000">
                  <a:srgbClr val="D99D5D"/>
                </a:gs>
                <a:gs pos="100000">
                  <a:schemeClr val="bg1"/>
                </a:gs>
              </a:gsLst>
              <a:lin ang="2700000" scaled="1"/>
            </a:gradFill>
            <a:ln w="19050" cmpd="sng">
              <a:solidFill>
                <a:srgbClr val="D99D5D"/>
              </a:solidFill>
              <a:round/>
              <a:headEnd/>
              <a:tailEnd/>
            </a:ln>
          </p:spPr>
          <p:txBody>
            <a:bodyPr wrap="none" lIns="116608" tIns="58304" rIns="116608" bIns="58304" anchor="ctr"/>
            <a:lstStyle/>
            <a:p>
              <a:pPr>
                <a:defRPr/>
              </a:pPr>
              <a:r>
                <a:rPr lang="zh-CN" altLang="en-US" sz="1200">
                  <a:latin typeface="Franklin Gothic Book" pitchFamily="34" charset="0"/>
                  <a:ea typeface="仿宋_GB2312" pitchFamily="49" charset="-122"/>
                </a:rPr>
                <a:t>稳定反应阶段：短分子链腐植酸继续延长</a:t>
              </a:r>
            </a:p>
            <a:p>
              <a:pPr>
                <a:defRPr/>
              </a:pPr>
              <a:r>
                <a:rPr lang="zh-CN" altLang="en-US" sz="1200">
                  <a:latin typeface="Franklin Gothic Book" pitchFamily="34" charset="0"/>
                  <a:ea typeface="仿宋_GB2312" pitchFamily="49" charset="-122"/>
                </a:rPr>
                <a:t>形成大分子链腐植酸。进一步提高微生物</a:t>
              </a:r>
            </a:p>
            <a:p>
              <a:pPr>
                <a:defRPr/>
              </a:pPr>
              <a:r>
                <a:rPr lang="zh-CN" altLang="en-US" sz="1200">
                  <a:latin typeface="Franklin Gothic Book" pitchFamily="34" charset="0"/>
                  <a:ea typeface="仿宋_GB2312" pitchFamily="49" charset="-122"/>
                </a:rPr>
                <a:t>种群数量和多样性。</a:t>
              </a:r>
            </a:p>
          </p:txBody>
        </p:sp>
        <p:sp>
          <p:nvSpPr>
            <p:cNvPr id="30733" name="Rectangle 20"/>
            <p:cNvSpPr>
              <a:spLocks noChangeArrowheads="1"/>
            </p:cNvSpPr>
            <p:nvPr/>
          </p:nvSpPr>
          <p:spPr bwMode="auto">
            <a:xfrm>
              <a:off x="6551613" y="4860956"/>
              <a:ext cx="1397000" cy="584200"/>
            </a:xfrm>
            <a:prstGeom prst="rect">
              <a:avLst/>
            </a:prstGeom>
            <a:solidFill>
              <a:schemeClr val="bg1"/>
            </a:solidFill>
            <a:ln w="19050">
              <a:solidFill>
                <a:srgbClr val="A7A613"/>
              </a:solidFill>
              <a:miter lim="800000"/>
              <a:headEnd/>
              <a:tailEnd/>
            </a:ln>
          </p:spPr>
          <p:txBody>
            <a:bodyPr wrap="none" lIns="116608" tIns="58304" rIns="116608" bIns="58304" anchor="ctr"/>
            <a:lstStyle/>
            <a:p>
              <a:pPr algn="ctr"/>
              <a:r>
                <a:rPr lang="zh-CN" sz="1400" b="1">
                  <a:latin typeface="Franklin Gothic Book" pitchFamily="34" charset="0"/>
                  <a:ea typeface="黑体" pitchFamily="2" charset="-122"/>
                </a:rPr>
                <a:t>接种功能菌</a:t>
              </a:r>
            </a:p>
          </p:txBody>
        </p:sp>
        <p:sp>
          <p:nvSpPr>
            <p:cNvPr id="30734" name="Rectangle 21"/>
            <p:cNvSpPr>
              <a:spLocks noChangeArrowheads="1"/>
            </p:cNvSpPr>
            <p:nvPr/>
          </p:nvSpPr>
          <p:spPr bwMode="auto">
            <a:xfrm>
              <a:off x="6551613" y="5869019"/>
              <a:ext cx="1397000" cy="585787"/>
            </a:xfrm>
            <a:prstGeom prst="rect">
              <a:avLst/>
            </a:prstGeom>
            <a:solidFill>
              <a:schemeClr val="bg1"/>
            </a:solidFill>
            <a:ln w="19050">
              <a:solidFill>
                <a:srgbClr val="A0A515"/>
              </a:solidFill>
              <a:miter lim="800000"/>
              <a:headEnd/>
              <a:tailEnd/>
            </a:ln>
          </p:spPr>
          <p:txBody>
            <a:bodyPr wrap="none" lIns="116608" tIns="58304" rIns="116608" bIns="58304" anchor="ctr"/>
            <a:lstStyle/>
            <a:p>
              <a:pPr algn="ctr"/>
              <a:r>
                <a:rPr lang="zh-CN" sz="1400" b="1">
                  <a:latin typeface="Franklin Gothic Book" pitchFamily="34" charset="0"/>
                  <a:ea typeface="黑体" pitchFamily="2" charset="-122"/>
                </a:rPr>
                <a:t>接种功能菌</a:t>
              </a:r>
            </a:p>
          </p:txBody>
        </p:sp>
        <p:sp>
          <p:nvSpPr>
            <p:cNvPr id="31758" name="AutoShape 29"/>
            <p:cNvSpPr>
              <a:spLocks noChangeArrowheads="1"/>
            </p:cNvSpPr>
            <p:nvPr/>
          </p:nvSpPr>
          <p:spPr bwMode="auto">
            <a:xfrm>
              <a:off x="2087562" y="1188028"/>
              <a:ext cx="3532188" cy="669361"/>
            </a:xfrm>
            <a:prstGeom prst="roundRect">
              <a:avLst>
                <a:gd name="adj" fmla="val 16667"/>
              </a:avLst>
            </a:prstGeom>
            <a:gradFill rotWithShape="0">
              <a:gsLst>
                <a:gs pos="0">
                  <a:schemeClr val="bg1"/>
                </a:gs>
                <a:gs pos="50000">
                  <a:srgbClr val="D99D5D"/>
                </a:gs>
                <a:gs pos="100000">
                  <a:schemeClr val="bg1"/>
                </a:gs>
              </a:gsLst>
              <a:lin ang="2700000" scaled="1"/>
            </a:gradFill>
            <a:ln w="19050" cmpd="sng">
              <a:solidFill>
                <a:srgbClr val="D69A60"/>
              </a:solidFill>
              <a:round/>
              <a:headEnd/>
              <a:tailEnd/>
            </a:ln>
          </p:spPr>
          <p:txBody>
            <a:bodyPr lIns="116608" tIns="58304" rIns="116608" bIns="58304" anchor="ctr"/>
            <a:lstStyle/>
            <a:p>
              <a:pPr>
                <a:defRPr/>
              </a:pPr>
              <a:r>
                <a:rPr lang="zh-CN" altLang="en-US" sz="1200" dirty="0">
                  <a:latin typeface="Franklin Gothic Book" pitchFamily="34" charset="0"/>
                  <a:ea typeface="仿宋_GB2312" pitchFamily="49" charset="-122"/>
                </a:rPr>
                <a:t>预腐熟即同步化：对那些较难分解有机原料提前腐熟，使分解难易不同的原料在腐熟过程后期以大概在相同的时间分解。</a:t>
              </a:r>
            </a:p>
          </p:txBody>
        </p:sp>
        <p:sp>
          <p:nvSpPr>
            <p:cNvPr id="31759" name="AutoShape 30"/>
            <p:cNvSpPr>
              <a:spLocks noChangeArrowheads="1"/>
            </p:cNvSpPr>
            <p:nvPr/>
          </p:nvSpPr>
          <p:spPr bwMode="auto">
            <a:xfrm>
              <a:off x="2130425" y="2276178"/>
              <a:ext cx="3529012" cy="646582"/>
            </a:xfrm>
            <a:prstGeom prst="roundRect">
              <a:avLst>
                <a:gd name="adj" fmla="val 16667"/>
              </a:avLst>
            </a:prstGeom>
            <a:gradFill rotWithShape="0">
              <a:gsLst>
                <a:gs pos="0">
                  <a:schemeClr val="bg1"/>
                </a:gs>
                <a:gs pos="50000">
                  <a:srgbClr val="D99D5D"/>
                </a:gs>
                <a:gs pos="100000">
                  <a:schemeClr val="bg1"/>
                </a:gs>
              </a:gsLst>
              <a:lin ang="2700000" scaled="1"/>
            </a:gradFill>
            <a:ln w="19050" cmpd="sng">
              <a:solidFill>
                <a:srgbClr val="D69A60"/>
              </a:solidFill>
              <a:round/>
              <a:headEnd/>
              <a:tailEnd/>
            </a:ln>
          </p:spPr>
          <p:txBody>
            <a:bodyPr wrap="none" lIns="116608" tIns="58304" rIns="116608" bIns="58304" anchor="ctr"/>
            <a:lstStyle/>
            <a:p>
              <a:pPr>
                <a:defRPr/>
              </a:pPr>
              <a:r>
                <a:rPr lang="zh-CN" altLang="en-US" sz="1200">
                  <a:latin typeface="仿宋_GB2312" pitchFamily="49" charset="-122"/>
                  <a:ea typeface="仿宋_GB2312" pitchFamily="49" charset="-122"/>
                </a:rPr>
                <a:t>原料混合：70%鸡粪、30%其它动植物残体。调节</a:t>
              </a:r>
              <a:endParaRPr lang="en-US" sz="1200">
                <a:latin typeface="仿宋_GB2312" pitchFamily="49" charset="-122"/>
                <a:ea typeface="仿宋_GB2312" pitchFamily="49" charset="-122"/>
              </a:endParaRPr>
            </a:p>
            <a:p>
              <a:pPr>
                <a:defRPr/>
              </a:pPr>
              <a:r>
                <a:rPr lang="zh-CN" altLang="en-US" sz="1200">
                  <a:latin typeface="仿宋_GB2312" pitchFamily="49" charset="-122"/>
                  <a:ea typeface="仿宋_GB2312" pitchFamily="49" charset="-122"/>
                </a:rPr>
                <a:t>水分。</a:t>
              </a:r>
            </a:p>
          </p:txBody>
        </p:sp>
        <p:sp>
          <p:nvSpPr>
            <p:cNvPr id="31760" name="AutoShape 31"/>
            <p:cNvSpPr>
              <a:spLocks noChangeArrowheads="1"/>
            </p:cNvSpPr>
            <p:nvPr/>
          </p:nvSpPr>
          <p:spPr bwMode="auto">
            <a:xfrm>
              <a:off x="2085975" y="3076958"/>
              <a:ext cx="3521075" cy="1223073"/>
            </a:xfrm>
            <a:prstGeom prst="roundRect">
              <a:avLst>
                <a:gd name="adj" fmla="val 16667"/>
              </a:avLst>
            </a:prstGeom>
            <a:gradFill rotWithShape="0">
              <a:gsLst>
                <a:gs pos="0">
                  <a:schemeClr val="bg1"/>
                </a:gs>
                <a:gs pos="50000">
                  <a:srgbClr val="D99D5D"/>
                </a:gs>
                <a:gs pos="100000">
                  <a:schemeClr val="bg1"/>
                </a:gs>
              </a:gsLst>
              <a:lin ang="2700000" scaled="1"/>
            </a:gradFill>
            <a:ln w="19050" cmpd="sng">
              <a:solidFill>
                <a:srgbClr val="D69A60"/>
              </a:solidFill>
              <a:round/>
              <a:headEnd/>
              <a:tailEnd/>
            </a:ln>
          </p:spPr>
          <p:txBody>
            <a:bodyPr wrap="none" lIns="116608" tIns="58304" rIns="116608" bIns="58304" anchor="ctr"/>
            <a:lstStyle/>
            <a:p>
              <a:pPr>
                <a:defRPr/>
              </a:pPr>
              <a:r>
                <a:rPr lang="zh-CN" altLang="en-US" sz="1200" dirty="0">
                  <a:latin typeface="仿宋_GB2312" pitchFamily="49" charset="-122"/>
                  <a:ea typeface="仿宋_GB2312" pitchFamily="49" charset="-122"/>
                </a:rPr>
                <a:t>有机物料分解过程：有机原料被微生物分</a:t>
              </a:r>
            </a:p>
            <a:p>
              <a:pPr>
                <a:defRPr/>
              </a:pPr>
              <a:r>
                <a:rPr lang="zh-CN" altLang="en-US" sz="1200" dirty="0">
                  <a:latin typeface="仿宋_GB2312" pitchFamily="49" charset="-122"/>
                  <a:ea typeface="仿宋_GB2312" pitchFamily="49" charset="-122"/>
                </a:rPr>
                <a:t>解，放出热量，温度高达55-65度，杀死</a:t>
              </a:r>
            </a:p>
            <a:p>
              <a:pPr>
                <a:defRPr/>
              </a:pPr>
              <a:r>
                <a:rPr lang="zh-CN" altLang="en-US" sz="1200" dirty="0">
                  <a:latin typeface="仿宋_GB2312" pitchFamily="49" charset="-122"/>
                  <a:ea typeface="仿宋_GB2312" pitchFamily="49" charset="-122"/>
                </a:rPr>
                <a:t>杂草种子、病原菌、虫卵，水分散失。氨</a:t>
              </a:r>
            </a:p>
            <a:p>
              <a:pPr>
                <a:defRPr/>
              </a:pPr>
              <a:r>
                <a:rPr lang="zh-CN" altLang="en-US" sz="1200" dirty="0">
                  <a:latin typeface="仿宋_GB2312" pitchFamily="49" charset="-122"/>
                  <a:ea typeface="仿宋_GB2312" pitchFamily="49" charset="-122"/>
                </a:rPr>
                <a:t>态氮转化为硝态氮。提高微生物种群数量</a:t>
              </a:r>
            </a:p>
            <a:p>
              <a:pPr>
                <a:defRPr/>
              </a:pPr>
              <a:r>
                <a:rPr lang="zh-CN" altLang="en-US" sz="1200" dirty="0">
                  <a:latin typeface="仿宋_GB2312" pitchFamily="49" charset="-122"/>
                  <a:ea typeface="仿宋_GB2312" pitchFamily="49" charset="-122"/>
                </a:rPr>
                <a:t>和多样性。</a:t>
              </a:r>
            </a:p>
          </p:txBody>
        </p:sp>
        <p:sp>
          <p:nvSpPr>
            <p:cNvPr id="31761" name="AutoShape 32"/>
            <p:cNvSpPr>
              <a:spLocks noChangeArrowheads="1"/>
            </p:cNvSpPr>
            <p:nvPr/>
          </p:nvSpPr>
          <p:spPr bwMode="auto">
            <a:xfrm>
              <a:off x="2087562" y="4596162"/>
              <a:ext cx="3519488" cy="792019"/>
            </a:xfrm>
            <a:prstGeom prst="roundRect">
              <a:avLst>
                <a:gd name="adj" fmla="val 16667"/>
              </a:avLst>
            </a:prstGeom>
            <a:gradFill rotWithShape="0">
              <a:gsLst>
                <a:gs pos="0">
                  <a:schemeClr val="bg1"/>
                </a:gs>
                <a:gs pos="50000">
                  <a:srgbClr val="D99D5D"/>
                </a:gs>
                <a:gs pos="100000">
                  <a:schemeClr val="bg1"/>
                </a:gs>
              </a:gsLst>
              <a:lin ang="2700000" scaled="1"/>
            </a:gradFill>
            <a:ln w="19050" cmpd="sng">
              <a:solidFill>
                <a:srgbClr val="D99D5D"/>
              </a:solidFill>
              <a:round/>
              <a:headEnd/>
              <a:tailEnd/>
            </a:ln>
          </p:spPr>
          <p:txBody>
            <a:bodyPr wrap="none" lIns="116608" tIns="58304" rIns="116608" bIns="58304" anchor="ctr"/>
            <a:lstStyle/>
            <a:p>
              <a:pPr>
                <a:defRPr/>
              </a:pPr>
              <a:r>
                <a:rPr lang="zh-CN" altLang="en-US" sz="1200">
                  <a:latin typeface="Franklin Gothic Book" pitchFamily="34" charset="0"/>
                  <a:ea typeface="仿宋_GB2312" pitchFamily="49" charset="-122"/>
                </a:rPr>
                <a:t>腐殖质合成过程：分解后的简单化合物重新</a:t>
              </a:r>
            </a:p>
            <a:p>
              <a:pPr>
                <a:defRPr/>
              </a:pPr>
              <a:r>
                <a:rPr lang="zh-CN" altLang="en-US" sz="1200">
                  <a:latin typeface="Franklin Gothic Book" pitchFamily="34" charset="0"/>
                  <a:ea typeface="仿宋_GB2312" pitchFamily="49" charset="-122"/>
                </a:rPr>
                <a:t>合成短链的腐植酸。进一步提高微生物种群</a:t>
              </a:r>
            </a:p>
            <a:p>
              <a:pPr>
                <a:defRPr/>
              </a:pPr>
              <a:r>
                <a:rPr lang="zh-CN" altLang="en-US" sz="1200">
                  <a:latin typeface="Franklin Gothic Book" pitchFamily="34" charset="0"/>
                  <a:ea typeface="仿宋_GB2312" pitchFamily="49" charset="-122"/>
                </a:rPr>
                <a:t>数量和多样性。</a:t>
              </a:r>
            </a:p>
          </p:txBody>
        </p:sp>
        <p:sp>
          <p:nvSpPr>
            <p:cNvPr id="30739" name="Rectangle 33"/>
            <p:cNvSpPr>
              <a:spLocks noChangeArrowheads="1"/>
            </p:cNvSpPr>
            <p:nvPr/>
          </p:nvSpPr>
          <p:spPr bwMode="auto">
            <a:xfrm>
              <a:off x="6551613" y="2340006"/>
              <a:ext cx="1397000" cy="584200"/>
            </a:xfrm>
            <a:prstGeom prst="rect">
              <a:avLst/>
            </a:prstGeom>
            <a:solidFill>
              <a:schemeClr val="bg1"/>
            </a:solidFill>
            <a:ln w="19050">
              <a:solidFill>
                <a:srgbClr val="D99D5D"/>
              </a:solidFill>
              <a:miter lim="800000"/>
              <a:headEnd/>
              <a:tailEnd/>
            </a:ln>
          </p:spPr>
          <p:txBody>
            <a:bodyPr wrap="none" lIns="116608" tIns="58304" rIns="116608" bIns="58304" anchor="ctr"/>
            <a:lstStyle/>
            <a:p>
              <a:pPr algn="ctr"/>
              <a:r>
                <a:rPr lang="zh-CN" sz="1400" b="1" dirty="0">
                  <a:latin typeface="Franklin Gothic Book" pitchFamily="34" charset="0"/>
                  <a:ea typeface="黑体" pitchFamily="2" charset="-122"/>
                </a:rPr>
                <a:t>有氧过程</a:t>
              </a:r>
            </a:p>
          </p:txBody>
        </p:sp>
        <p:sp>
          <p:nvSpPr>
            <p:cNvPr id="30740" name="Rectangle 34"/>
            <p:cNvSpPr>
              <a:spLocks noChangeArrowheads="1"/>
            </p:cNvSpPr>
            <p:nvPr/>
          </p:nvSpPr>
          <p:spPr bwMode="auto">
            <a:xfrm>
              <a:off x="6551613" y="3421094"/>
              <a:ext cx="1397000" cy="584200"/>
            </a:xfrm>
            <a:prstGeom prst="rect">
              <a:avLst/>
            </a:prstGeom>
            <a:solidFill>
              <a:schemeClr val="bg1"/>
            </a:solidFill>
            <a:ln w="19050">
              <a:solidFill>
                <a:srgbClr val="A7A613"/>
              </a:solidFill>
              <a:miter lim="800000"/>
              <a:headEnd/>
              <a:tailEnd/>
            </a:ln>
          </p:spPr>
          <p:txBody>
            <a:bodyPr wrap="none" lIns="116608" tIns="58304" rIns="116608" bIns="58304" anchor="ctr"/>
            <a:lstStyle/>
            <a:p>
              <a:pPr algn="ctr"/>
              <a:r>
                <a:rPr lang="zh-CN" sz="1400" b="1">
                  <a:latin typeface="Franklin Gothic Book" pitchFamily="34" charset="0"/>
                  <a:ea typeface="黑体" pitchFamily="2" charset="-122"/>
                </a:rPr>
                <a:t>接种功能菌</a:t>
              </a:r>
            </a:p>
          </p:txBody>
        </p:sp>
        <p:sp>
          <p:nvSpPr>
            <p:cNvPr id="30741" name="Rectangle 35"/>
            <p:cNvSpPr>
              <a:spLocks noChangeArrowheads="1"/>
            </p:cNvSpPr>
            <p:nvPr/>
          </p:nvSpPr>
          <p:spPr bwMode="auto">
            <a:xfrm>
              <a:off x="6551613" y="4284694"/>
              <a:ext cx="1397000" cy="434975"/>
            </a:xfrm>
            <a:prstGeom prst="rect">
              <a:avLst/>
            </a:prstGeom>
            <a:solidFill>
              <a:schemeClr val="bg1"/>
            </a:solidFill>
            <a:ln w="19050">
              <a:solidFill>
                <a:srgbClr val="FF66FF"/>
              </a:solidFill>
              <a:miter lim="800000"/>
              <a:headEnd/>
              <a:tailEnd/>
            </a:ln>
          </p:spPr>
          <p:txBody>
            <a:bodyPr wrap="none" lIns="116608" tIns="58304" rIns="116608" bIns="58304" anchor="ctr"/>
            <a:lstStyle/>
            <a:p>
              <a:pPr algn="ctr"/>
              <a:r>
                <a:rPr lang="zh-CN" sz="1400" b="1">
                  <a:latin typeface="Franklin Gothic Book" pitchFamily="34" charset="0"/>
                  <a:ea typeface="黑体" pitchFamily="2" charset="-122"/>
                </a:rPr>
                <a:t>水分损失</a:t>
              </a:r>
            </a:p>
          </p:txBody>
        </p:sp>
        <p:sp>
          <p:nvSpPr>
            <p:cNvPr id="30742" name="Line 36"/>
            <p:cNvSpPr>
              <a:spLocks noChangeShapeType="1"/>
            </p:cNvSpPr>
            <p:nvPr/>
          </p:nvSpPr>
          <p:spPr bwMode="auto">
            <a:xfrm>
              <a:off x="3527425" y="7885144"/>
              <a:ext cx="0" cy="0"/>
            </a:xfrm>
            <a:prstGeom prst="line">
              <a:avLst/>
            </a:prstGeom>
            <a:noFill/>
            <a:ln w="9525">
              <a:solidFill>
                <a:schemeClr val="tx1"/>
              </a:solidFill>
              <a:round/>
              <a:headEnd/>
              <a:tailEnd/>
            </a:ln>
          </p:spPr>
          <p:txBody>
            <a:bodyPr anchor="ctr"/>
            <a:lstStyle/>
            <a:p>
              <a:endParaRPr lang="zh-CN" altLang="en-US"/>
            </a:p>
          </p:txBody>
        </p:sp>
        <p:sp>
          <p:nvSpPr>
            <p:cNvPr id="30743" name="AutoShape 53"/>
            <p:cNvSpPr>
              <a:spLocks/>
            </p:cNvSpPr>
            <p:nvPr/>
          </p:nvSpPr>
          <p:spPr bwMode="auto">
            <a:xfrm flipH="1">
              <a:off x="5634038" y="5016531"/>
              <a:ext cx="865187" cy="288925"/>
            </a:xfrm>
            <a:custGeom>
              <a:avLst/>
              <a:gdLst>
                <a:gd name="T0" fmla="*/ 2147483647 w 21600"/>
                <a:gd name="T1" fmla="*/ 0 h 21600"/>
                <a:gd name="T2" fmla="*/ 2147483647 w 21600"/>
                <a:gd name="T3" fmla="*/ 172869169 h 21600"/>
                <a:gd name="T4" fmla="*/ 2147483647 w 21600"/>
                <a:gd name="T5" fmla="*/ 172869169 h 21600"/>
                <a:gd name="T6" fmla="*/ 2147483647 w 21600"/>
                <a:gd name="T7" fmla="*/ 518609701 h 21600"/>
                <a:gd name="T8" fmla="*/ 2147483647 w 21600"/>
                <a:gd name="T9" fmla="*/ 518609701 h 21600"/>
                <a:gd name="T10" fmla="*/ 2147483647 w 21600"/>
                <a:gd name="T11" fmla="*/ 691478816 h 21600"/>
                <a:gd name="T12" fmla="*/ 2147483647 w 21600"/>
                <a:gd name="T13" fmla="*/ 345740692 h 21600"/>
                <a:gd name="T14" fmla="*/ 2147483647 w 21600"/>
                <a:gd name="T15" fmla="*/ 172869169 h 21600"/>
                <a:gd name="T16" fmla="*/ 2147483647 w 21600"/>
                <a:gd name="T17" fmla="*/ 518609701 h 21600"/>
                <a:gd name="T18" fmla="*/ 2147483647 w 21600"/>
                <a:gd name="T19" fmla="*/ 518609701 h 21600"/>
                <a:gd name="T20" fmla="*/ 2147483647 w 21600"/>
                <a:gd name="T21" fmla="*/ 172869169 h 21600"/>
                <a:gd name="T22" fmla="*/ 0 w 21600"/>
                <a:gd name="T23" fmla="*/ 172869169 h 21600"/>
                <a:gd name="T24" fmla="*/ 0 w 21600"/>
                <a:gd name="T25" fmla="*/ 518609701 h 21600"/>
                <a:gd name="T26" fmla="*/ 1737509562 w 21600"/>
                <a:gd name="T27" fmla="*/ 518609701 h 21600"/>
                <a:gd name="T28" fmla="*/ 1737509562 w 21600"/>
                <a:gd name="T29" fmla="*/ 1728691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3375 w 21600"/>
                <a:gd name="T46" fmla="*/ 5400 h 21600"/>
                <a:gd name="T47" fmla="*/ 18900 w 21600"/>
                <a:gd name="T48" fmla="*/ 162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868920"/>
                </a:gs>
                <a:gs pos="100000">
                  <a:srgbClr val="DFE535"/>
                </a:gs>
              </a:gsLst>
              <a:lin ang="0" scaled="1"/>
            </a:gradFill>
            <a:ln w="9525" cmpd="sng">
              <a:solidFill>
                <a:schemeClr val="tx1"/>
              </a:solidFill>
              <a:round/>
              <a:headEnd/>
              <a:tailEnd/>
            </a:ln>
          </p:spPr>
          <p:txBody>
            <a:bodyPr anchor="ctr"/>
            <a:lstStyle/>
            <a:p>
              <a:endParaRPr lang="zh-CN" altLang="en-US"/>
            </a:p>
          </p:txBody>
        </p:sp>
        <p:sp>
          <p:nvSpPr>
            <p:cNvPr id="30744" name="AutoShape 54"/>
            <p:cNvSpPr>
              <a:spLocks/>
            </p:cNvSpPr>
            <p:nvPr/>
          </p:nvSpPr>
          <p:spPr bwMode="auto">
            <a:xfrm flipH="1">
              <a:off x="5634038" y="6073806"/>
              <a:ext cx="865187" cy="288925"/>
            </a:xfrm>
            <a:custGeom>
              <a:avLst/>
              <a:gdLst>
                <a:gd name="T0" fmla="*/ 2147483647 w 21600"/>
                <a:gd name="T1" fmla="*/ 0 h 21600"/>
                <a:gd name="T2" fmla="*/ 2147483647 w 21600"/>
                <a:gd name="T3" fmla="*/ 172869169 h 21600"/>
                <a:gd name="T4" fmla="*/ 2147483647 w 21600"/>
                <a:gd name="T5" fmla="*/ 172869169 h 21600"/>
                <a:gd name="T6" fmla="*/ 2147483647 w 21600"/>
                <a:gd name="T7" fmla="*/ 518609701 h 21600"/>
                <a:gd name="T8" fmla="*/ 2147483647 w 21600"/>
                <a:gd name="T9" fmla="*/ 518609701 h 21600"/>
                <a:gd name="T10" fmla="*/ 2147483647 w 21600"/>
                <a:gd name="T11" fmla="*/ 691478816 h 21600"/>
                <a:gd name="T12" fmla="*/ 2147483647 w 21600"/>
                <a:gd name="T13" fmla="*/ 345740692 h 21600"/>
                <a:gd name="T14" fmla="*/ 2147483647 w 21600"/>
                <a:gd name="T15" fmla="*/ 172869169 h 21600"/>
                <a:gd name="T16" fmla="*/ 2147483647 w 21600"/>
                <a:gd name="T17" fmla="*/ 518609701 h 21600"/>
                <a:gd name="T18" fmla="*/ 2147483647 w 21600"/>
                <a:gd name="T19" fmla="*/ 518609701 h 21600"/>
                <a:gd name="T20" fmla="*/ 2147483647 w 21600"/>
                <a:gd name="T21" fmla="*/ 172869169 h 21600"/>
                <a:gd name="T22" fmla="*/ 0 w 21600"/>
                <a:gd name="T23" fmla="*/ 172869169 h 21600"/>
                <a:gd name="T24" fmla="*/ 0 w 21600"/>
                <a:gd name="T25" fmla="*/ 518609701 h 21600"/>
                <a:gd name="T26" fmla="*/ 1737509562 w 21600"/>
                <a:gd name="T27" fmla="*/ 518609701 h 21600"/>
                <a:gd name="T28" fmla="*/ 1737509562 w 21600"/>
                <a:gd name="T29" fmla="*/ 1728691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3375 w 21600"/>
                <a:gd name="T46" fmla="*/ 5400 h 21600"/>
                <a:gd name="T47" fmla="*/ 18900 w 21600"/>
                <a:gd name="T48" fmla="*/ 162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868920"/>
                </a:gs>
                <a:gs pos="100000">
                  <a:srgbClr val="DFE535"/>
                </a:gs>
              </a:gsLst>
              <a:lin ang="0" scaled="1"/>
            </a:gradFill>
            <a:ln w="9525" cmpd="sng">
              <a:solidFill>
                <a:schemeClr val="tx1"/>
              </a:solidFill>
              <a:round/>
              <a:headEnd/>
              <a:tailEnd/>
            </a:ln>
          </p:spPr>
          <p:txBody>
            <a:bodyPr anchor="ctr"/>
            <a:lstStyle/>
            <a:p>
              <a:endParaRPr lang="zh-CN" altLang="en-US"/>
            </a:p>
          </p:txBody>
        </p:sp>
        <p:sp>
          <p:nvSpPr>
            <p:cNvPr id="30745" name="AutoShape 55"/>
            <p:cNvSpPr>
              <a:spLocks/>
            </p:cNvSpPr>
            <p:nvPr/>
          </p:nvSpPr>
          <p:spPr bwMode="auto">
            <a:xfrm flipH="1">
              <a:off x="5605463" y="3579844"/>
              <a:ext cx="865187" cy="287337"/>
            </a:xfrm>
            <a:custGeom>
              <a:avLst/>
              <a:gdLst>
                <a:gd name="T0" fmla="*/ 2147483647 w 21600"/>
                <a:gd name="T1" fmla="*/ 0 h 21600"/>
                <a:gd name="T2" fmla="*/ 2147483647 w 21600"/>
                <a:gd name="T3" fmla="*/ 169099945 h 21600"/>
                <a:gd name="T4" fmla="*/ 2147483647 w 21600"/>
                <a:gd name="T5" fmla="*/ 169099945 h 21600"/>
                <a:gd name="T6" fmla="*/ 2147483647 w 21600"/>
                <a:gd name="T7" fmla="*/ 507301804 h 21600"/>
                <a:gd name="T8" fmla="*/ 2147483647 w 21600"/>
                <a:gd name="T9" fmla="*/ 507301804 h 21600"/>
                <a:gd name="T10" fmla="*/ 2147483647 w 21600"/>
                <a:gd name="T11" fmla="*/ 676401908 h 21600"/>
                <a:gd name="T12" fmla="*/ 2147483647 w 21600"/>
                <a:gd name="T13" fmla="*/ 338202018 h 21600"/>
                <a:gd name="T14" fmla="*/ 2147483647 w 21600"/>
                <a:gd name="T15" fmla="*/ 169099945 h 21600"/>
                <a:gd name="T16" fmla="*/ 2147483647 w 21600"/>
                <a:gd name="T17" fmla="*/ 507301804 h 21600"/>
                <a:gd name="T18" fmla="*/ 2147483647 w 21600"/>
                <a:gd name="T19" fmla="*/ 507301804 h 21600"/>
                <a:gd name="T20" fmla="*/ 2147483647 w 21600"/>
                <a:gd name="T21" fmla="*/ 169099945 h 21600"/>
                <a:gd name="T22" fmla="*/ 0 w 21600"/>
                <a:gd name="T23" fmla="*/ 169099945 h 21600"/>
                <a:gd name="T24" fmla="*/ 0 w 21600"/>
                <a:gd name="T25" fmla="*/ 507301804 h 21600"/>
                <a:gd name="T26" fmla="*/ 1737509562 w 21600"/>
                <a:gd name="T27" fmla="*/ 507301804 h 21600"/>
                <a:gd name="T28" fmla="*/ 1737509562 w 21600"/>
                <a:gd name="T29" fmla="*/ 169099945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3375 w 21600"/>
                <a:gd name="T46" fmla="*/ 5400 h 21600"/>
                <a:gd name="T47" fmla="*/ 18900 w 21600"/>
                <a:gd name="T48" fmla="*/ 162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868920"/>
                </a:gs>
                <a:gs pos="100000">
                  <a:srgbClr val="DFE535"/>
                </a:gs>
              </a:gsLst>
              <a:lin ang="0" scaled="1"/>
            </a:gradFill>
            <a:ln w="9525" cmpd="sng">
              <a:solidFill>
                <a:schemeClr val="tx1"/>
              </a:solidFill>
              <a:round/>
              <a:headEnd/>
              <a:tailEnd/>
            </a:ln>
          </p:spPr>
          <p:txBody>
            <a:bodyPr anchor="ctr"/>
            <a:lstStyle/>
            <a:p>
              <a:endParaRPr lang="zh-CN" altLang="en-US"/>
            </a:p>
          </p:txBody>
        </p:sp>
        <p:sp>
          <p:nvSpPr>
            <p:cNvPr id="30746" name="AutoShape 56"/>
            <p:cNvSpPr>
              <a:spLocks/>
            </p:cNvSpPr>
            <p:nvPr/>
          </p:nvSpPr>
          <p:spPr bwMode="auto">
            <a:xfrm flipH="1">
              <a:off x="5759450" y="2486056"/>
              <a:ext cx="758825" cy="287338"/>
            </a:xfrm>
            <a:custGeom>
              <a:avLst/>
              <a:gdLst>
                <a:gd name="T0" fmla="*/ 2147483647 w 21600"/>
                <a:gd name="T1" fmla="*/ 0 h 21600"/>
                <a:gd name="T2" fmla="*/ 2147483647 w 21600"/>
                <a:gd name="T3" fmla="*/ 169103939 h 21600"/>
                <a:gd name="T4" fmla="*/ 2147483647 w 21600"/>
                <a:gd name="T5" fmla="*/ 169103939 h 21600"/>
                <a:gd name="T6" fmla="*/ 2147483647 w 21600"/>
                <a:gd name="T7" fmla="*/ 507307400 h 21600"/>
                <a:gd name="T8" fmla="*/ 2147483647 w 21600"/>
                <a:gd name="T9" fmla="*/ 507307400 h 21600"/>
                <a:gd name="T10" fmla="*/ 2147483647 w 21600"/>
                <a:gd name="T11" fmla="*/ 676411073 h 21600"/>
                <a:gd name="T12" fmla="*/ 2147483647 w 21600"/>
                <a:gd name="T13" fmla="*/ 338205750 h 21600"/>
                <a:gd name="T14" fmla="*/ 2056312143 w 21600"/>
                <a:gd name="T15" fmla="*/ 169103939 h 21600"/>
                <a:gd name="T16" fmla="*/ 2056312143 w 21600"/>
                <a:gd name="T17" fmla="*/ 507307400 h 21600"/>
                <a:gd name="T18" fmla="*/ 2147483647 w 21600"/>
                <a:gd name="T19" fmla="*/ 507307400 h 21600"/>
                <a:gd name="T20" fmla="*/ 2147483647 w 21600"/>
                <a:gd name="T21" fmla="*/ 169103939 h 21600"/>
                <a:gd name="T22" fmla="*/ 0 w 21600"/>
                <a:gd name="T23" fmla="*/ 169103939 h 21600"/>
                <a:gd name="T24" fmla="*/ 0 w 21600"/>
                <a:gd name="T25" fmla="*/ 507307400 h 21600"/>
                <a:gd name="T26" fmla="*/ 1028134150 w 21600"/>
                <a:gd name="T27" fmla="*/ 507307400 h 21600"/>
                <a:gd name="T28" fmla="*/ 1028134150 w 21600"/>
                <a:gd name="T29" fmla="*/ 16910393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3375 w 21600"/>
                <a:gd name="T46" fmla="*/ 5400 h 21600"/>
                <a:gd name="T47" fmla="*/ 18900 w 21600"/>
                <a:gd name="T48" fmla="*/ 162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81674E"/>
                </a:gs>
                <a:gs pos="100000">
                  <a:srgbClr val="E0B388"/>
                </a:gs>
              </a:gsLst>
              <a:lin ang="0" scaled="1"/>
            </a:gradFill>
            <a:ln w="9525" cmpd="sng">
              <a:solidFill>
                <a:schemeClr val="tx1"/>
              </a:solidFill>
              <a:round/>
              <a:headEnd/>
              <a:tailEnd/>
            </a:ln>
          </p:spPr>
          <p:txBody>
            <a:bodyPr anchor="ctr"/>
            <a:lstStyle/>
            <a:p>
              <a:endParaRPr lang="zh-CN" altLang="en-US"/>
            </a:p>
          </p:txBody>
        </p:sp>
        <p:sp>
          <p:nvSpPr>
            <p:cNvPr id="30747" name="AutoShape 57"/>
            <p:cNvSpPr>
              <a:spLocks/>
            </p:cNvSpPr>
            <p:nvPr/>
          </p:nvSpPr>
          <p:spPr bwMode="auto">
            <a:xfrm>
              <a:off x="5759450" y="4356131"/>
              <a:ext cx="720725" cy="288925"/>
            </a:xfrm>
            <a:custGeom>
              <a:avLst/>
              <a:gdLst>
                <a:gd name="T0" fmla="*/ 2147483647 w 21600"/>
                <a:gd name="T1" fmla="*/ 0 h 21600"/>
                <a:gd name="T2" fmla="*/ 2147483647 w 21600"/>
                <a:gd name="T3" fmla="*/ 172869169 h 21600"/>
                <a:gd name="T4" fmla="*/ 2147483647 w 21600"/>
                <a:gd name="T5" fmla="*/ 172869169 h 21600"/>
                <a:gd name="T6" fmla="*/ 2147483647 w 21600"/>
                <a:gd name="T7" fmla="*/ 518609701 h 21600"/>
                <a:gd name="T8" fmla="*/ 2147483647 w 21600"/>
                <a:gd name="T9" fmla="*/ 518609701 h 21600"/>
                <a:gd name="T10" fmla="*/ 2147483647 w 21600"/>
                <a:gd name="T11" fmla="*/ 691478816 h 21600"/>
                <a:gd name="T12" fmla="*/ 2147483647 w 21600"/>
                <a:gd name="T13" fmla="*/ 345740692 h 21600"/>
                <a:gd name="T14" fmla="*/ 1673377098 w 21600"/>
                <a:gd name="T15" fmla="*/ 172869169 h 21600"/>
                <a:gd name="T16" fmla="*/ 1673377098 w 21600"/>
                <a:gd name="T17" fmla="*/ 518609701 h 21600"/>
                <a:gd name="T18" fmla="*/ 2147483647 w 21600"/>
                <a:gd name="T19" fmla="*/ 518609701 h 21600"/>
                <a:gd name="T20" fmla="*/ 2147483647 w 21600"/>
                <a:gd name="T21" fmla="*/ 172869169 h 21600"/>
                <a:gd name="T22" fmla="*/ 0 w 21600"/>
                <a:gd name="T23" fmla="*/ 172869169 h 21600"/>
                <a:gd name="T24" fmla="*/ 0 w 21600"/>
                <a:gd name="T25" fmla="*/ 518609701 h 21600"/>
                <a:gd name="T26" fmla="*/ 836707768 w 21600"/>
                <a:gd name="T27" fmla="*/ 518609701 h 21600"/>
                <a:gd name="T28" fmla="*/ 836707768 w 21600"/>
                <a:gd name="T29" fmla="*/ 1728691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3375 w 21600"/>
                <a:gd name="T46" fmla="*/ 5400 h 21600"/>
                <a:gd name="T47" fmla="*/ 18900 w 21600"/>
                <a:gd name="T48" fmla="*/ 162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ABFE"/>
                </a:gs>
                <a:gs pos="100000">
                  <a:srgbClr val="A871A7"/>
                </a:gs>
              </a:gsLst>
              <a:lin ang="0" scaled="1"/>
            </a:gradFill>
            <a:ln w="9525" cmpd="sng">
              <a:solidFill>
                <a:schemeClr val="tx1"/>
              </a:solidFill>
              <a:round/>
              <a:headEnd/>
              <a:tailEnd/>
            </a:ln>
          </p:spPr>
          <p:txBody>
            <a:bodyPr anchor="ctr"/>
            <a:lstStyle/>
            <a:p>
              <a:endParaRPr lang="zh-CN" altLang="en-US"/>
            </a:p>
          </p:txBody>
        </p:sp>
      </p:grpSp>
      <p:sp>
        <p:nvSpPr>
          <p:cNvPr id="30723" name="标题 4"/>
          <p:cNvSpPr>
            <a:spLocks noGrp="1"/>
          </p:cNvSpPr>
          <p:nvPr>
            <p:ph type="title" idx="4294967295"/>
          </p:nvPr>
        </p:nvSpPr>
        <p:spPr>
          <a:xfrm>
            <a:off x="214313" y="500063"/>
            <a:ext cx="471487" cy="5868987"/>
          </a:xfrm>
        </p:spPr>
        <p:txBody>
          <a:bodyPr/>
          <a:lstStyle/>
          <a:p>
            <a:pPr eaLnBrk="1" hangingPunct="1"/>
            <a:r>
              <a:rPr lang="zh-CN" altLang="en-US" sz="2400" smtClean="0">
                <a:solidFill>
                  <a:srgbClr val="91703E"/>
                </a:solidFill>
              </a:rPr>
              <a:t>有机物料腐熟的微生物学过程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4294967295"/>
          </p:nvPr>
        </p:nvSpPr>
        <p:spPr>
          <a:xfrm>
            <a:off x="571500" y="1857375"/>
            <a:ext cx="7929563" cy="3786188"/>
          </a:xfrm>
        </p:spPr>
        <p:txBody>
          <a:bodyPr/>
          <a:lstStyle/>
          <a:p>
            <a:pPr eaLnBrk="1" hangingPunct="1">
              <a:lnSpc>
                <a:spcPct val="140000"/>
              </a:lnSpc>
            </a:pPr>
            <a:r>
              <a:rPr lang="zh-CN" altLang="en-US" sz="2000" smtClean="0">
                <a:latin typeface="仿宋_GB2312" pitchFamily="49" charset="-122"/>
                <a:ea typeface="仿宋_GB2312" pitchFamily="49" charset="-122"/>
              </a:rPr>
              <a:t>创迪公司所有产品都是以现代微生物技术特别是植物根际细菌（</a:t>
            </a:r>
            <a:r>
              <a:rPr lang="en-US" altLang="zh-CN" sz="2000" smtClean="0">
                <a:latin typeface="仿宋_GB2312" pitchFamily="49" charset="-122"/>
                <a:ea typeface="仿宋_GB2312" pitchFamily="49" charset="-122"/>
              </a:rPr>
              <a:t>PGPR</a:t>
            </a:r>
            <a:r>
              <a:rPr lang="en-US" sz="2000" smtClean="0">
                <a:latin typeface="仿宋_GB2312" pitchFamily="49" charset="-122"/>
                <a:ea typeface="仿宋_GB2312" pitchFamily="49" charset="-122"/>
              </a:rPr>
              <a:t>）</a:t>
            </a:r>
            <a:r>
              <a:rPr lang="zh-CN" altLang="en-US" sz="2000" smtClean="0">
                <a:latin typeface="仿宋_GB2312" pitchFamily="49" charset="-122"/>
                <a:ea typeface="仿宋_GB2312" pitchFamily="49" charset="-122"/>
              </a:rPr>
              <a:t>技术为基础，紧紧围绕治理重茬病害而设计开发的。</a:t>
            </a:r>
            <a:endParaRPr lang="en-US" sz="2000" smtClean="0">
              <a:latin typeface="仿宋_GB2312" pitchFamily="49" charset="-122"/>
              <a:ea typeface="仿宋_GB2312" pitchFamily="49" charset="-122"/>
            </a:endParaRPr>
          </a:p>
          <a:p>
            <a:pPr eaLnBrk="1" hangingPunct="1">
              <a:lnSpc>
                <a:spcPct val="140000"/>
              </a:lnSpc>
            </a:pPr>
            <a:endParaRPr lang="en-US" sz="2000" smtClean="0">
              <a:latin typeface="仿宋_GB2312" pitchFamily="49" charset="-122"/>
              <a:ea typeface="仿宋_GB2312" pitchFamily="49" charset="-122"/>
            </a:endParaRPr>
          </a:p>
          <a:p>
            <a:pPr eaLnBrk="1" hangingPunct="1">
              <a:lnSpc>
                <a:spcPct val="140000"/>
              </a:lnSpc>
            </a:pPr>
            <a:r>
              <a:rPr lang="zh-CN" altLang="en-US" sz="2000" smtClean="0">
                <a:latin typeface="仿宋_GB2312" pitchFamily="49" charset="-122"/>
                <a:ea typeface="仿宋_GB2312" pitchFamily="49" charset="-122"/>
              </a:rPr>
              <a:t>所有产品目的在于向土壤中补充有益微生物，抑制有害微生物，形成健康的土壤微生物种群结构。</a:t>
            </a:r>
            <a:endParaRPr lang="en-US" sz="2000" smtClean="0">
              <a:latin typeface="仿宋_GB2312" pitchFamily="49" charset="-122"/>
              <a:ea typeface="仿宋_GB2312" pitchFamily="49" charset="-122"/>
            </a:endParaRPr>
          </a:p>
          <a:p>
            <a:pPr eaLnBrk="1" hangingPunct="1">
              <a:lnSpc>
                <a:spcPct val="140000"/>
              </a:lnSpc>
            </a:pPr>
            <a:endParaRPr lang="en-US" sz="2000" smtClean="0">
              <a:latin typeface="仿宋_GB2312" pitchFamily="49" charset="-122"/>
              <a:ea typeface="仿宋_GB2312" pitchFamily="49" charset="-122"/>
            </a:endParaRPr>
          </a:p>
          <a:p>
            <a:pPr eaLnBrk="1" hangingPunct="1">
              <a:lnSpc>
                <a:spcPct val="140000"/>
              </a:lnSpc>
            </a:pPr>
            <a:r>
              <a:rPr lang="zh-CN" altLang="en-US" sz="2000" smtClean="0">
                <a:latin typeface="仿宋_GB2312" pitchFamily="49" charset="-122"/>
                <a:ea typeface="仿宋_GB2312" pitchFamily="49" charset="-122"/>
              </a:rPr>
              <a:t>同时又根据作物种类、生长发育阶段、土壤营养状况、栽培管理习惯、使用目的等因素开发了一系列产品。</a:t>
            </a:r>
            <a:endParaRPr lang="en-US" sz="2000" smtClean="0">
              <a:latin typeface="仿宋_GB2312" pitchFamily="49" charset="-122"/>
              <a:ea typeface="仿宋_GB2312" pitchFamily="49" charset="-122"/>
            </a:endParaRPr>
          </a:p>
        </p:txBody>
      </p:sp>
      <p:grpSp>
        <p:nvGrpSpPr>
          <p:cNvPr id="2" name="Group 3"/>
          <p:cNvGrpSpPr>
            <a:grpSpLocks/>
          </p:cNvGrpSpPr>
          <p:nvPr/>
        </p:nvGrpSpPr>
        <p:grpSpPr bwMode="auto">
          <a:xfrm>
            <a:off x="3255963" y="542925"/>
            <a:ext cx="2986087" cy="663575"/>
            <a:chOff x="0" y="0"/>
            <a:chExt cx="1881" cy="418"/>
          </a:xfrm>
        </p:grpSpPr>
        <p:pic>
          <p:nvPicPr>
            <p:cNvPr id="31749" name="矩形 4"/>
            <p:cNvPicPr>
              <a:picLocks noChangeArrowheads="1"/>
            </p:cNvPicPr>
            <p:nvPr/>
          </p:nvPicPr>
          <p:blipFill>
            <a:blip r:embed="rId2" cstate="email"/>
            <a:srcRect/>
            <a:stretch>
              <a:fillRect/>
            </a:stretch>
          </p:blipFill>
          <p:spPr bwMode="auto">
            <a:xfrm>
              <a:off x="0" y="0"/>
              <a:ext cx="1881" cy="418"/>
            </a:xfrm>
            <a:prstGeom prst="rect">
              <a:avLst/>
            </a:prstGeom>
            <a:noFill/>
            <a:ln w="9525">
              <a:noFill/>
              <a:miter lim="800000"/>
              <a:headEnd/>
              <a:tailEnd/>
            </a:ln>
          </p:spPr>
        </p:pic>
        <p:sp>
          <p:nvSpPr>
            <p:cNvPr id="31750" name="Text Box 5"/>
            <p:cNvSpPr txBox="1">
              <a:spLocks noChangeArrowheads="1"/>
            </p:cNvSpPr>
            <p:nvPr/>
          </p:nvSpPr>
          <p:spPr bwMode="auto">
            <a:xfrm>
              <a:off x="19" y="18"/>
              <a:ext cx="1845" cy="385"/>
            </a:xfrm>
            <a:prstGeom prst="rect">
              <a:avLst/>
            </a:prstGeom>
            <a:noFill/>
            <a:ln w="9525">
              <a:noFill/>
              <a:miter lim="800000"/>
              <a:headEnd/>
              <a:tailEnd/>
            </a:ln>
          </p:spPr>
          <p:txBody>
            <a:bodyPr anchor="ctr"/>
            <a:lstStyle/>
            <a:p>
              <a:pPr algn="ctr"/>
              <a:endParaRPr lang="zh-CN" altLang="en-US">
                <a:solidFill>
                  <a:srgbClr val="FFFFFF"/>
                </a:solidFill>
                <a:latin typeface="Franklin Gothic Book" pitchFamily="34" charset="0"/>
                <a:ea typeface="黑体" pitchFamily="2" charset="-122"/>
              </a:endParaRPr>
            </a:p>
          </p:txBody>
        </p:sp>
      </p:grpSp>
      <p:sp>
        <p:nvSpPr>
          <p:cNvPr id="31748" name="TextBox 5"/>
          <p:cNvSpPr txBox="1">
            <a:spLocks noChangeArrowheads="1"/>
          </p:cNvSpPr>
          <p:nvPr/>
        </p:nvSpPr>
        <p:spPr bwMode="auto">
          <a:xfrm>
            <a:off x="3357563" y="642938"/>
            <a:ext cx="3000375" cy="523875"/>
          </a:xfrm>
          <a:prstGeom prst="rect">
            <a:avLst/>
          </a:prstGeom>
          <a:noFill/>
          <a:ln w="9525">
            <a:noFill/>
            <a:miter lim="800000"/>
            <a:headEnd/>
            <a:tailEnd/>
          </a:ln>
        </p:spPr>
        <p:txBody>
          <a:bodyPr>
            <a:spAutoFit/>
          </a:bodyPr>
          <a:lstStyle/>
          <a:p>
            <a:r>
              <a:rPr lang="zh-CN" altLang="en-US" sz="2800">
                <a:latin typeface="黑体" pitchFamily="2" charset="-122"/>
                <a:ea typeface="黑体" pitchFamily="2" charset="-122"/>
              </a:rPr>
              <a:t>   产品系列</a:t>
            </a:r>
            <a:endParaRPr lang="zh-CN" altLang="en-US" sz="2800">
              <a:latin typeface="Franklin Gothic Book" pitchFamily="34" charset="0"/>
              <a:ea typeface="黑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5"/>
          <p:cNvSpPr>
            <a:spLocks noGrp="1"/>
          </p:cNvSpPr>
          <p:nvPr>
            <p:ph type="title" idx="4294967295"/>
          </p:nvPr>
        </p:nvSpPr>
        <p:spPr/>
        <p:txBody>
          <a:bodyPr/>
          <a:lstStyle/>
          <a:p>
            <a:pPr algn="l" eaLnBrk="1" hangingPunct="1">
              <a:lnSpc>
                <a:spcPct val="150000"/>
              </a:lnSpc>
            </a:pPr>
            <a:r>
              <a:rPr lang="zh-CN" altLang="en-US" sz="2000" dirty="0" smtClean="0">
                <a:solidFill>
                  <a:srgbClr val="975730"/>
                </a:solidFill>
              </a:rPr>
              <a:t>        这</a:t>
            </a:r>
            <a:r>
              <a:rPr lang="zh-CN" altLang="en-US" sz="2000" dirty="0" smtClean="0">
                <a:solidFill>
                  <a:srgbClr val="975730"/>
                </a:solidFill>
              </a:rPr>
              <a:t>是我们公司的注册商标，也反映了中国农业、农民目前面临的问题，其中重茬障碍、土传病害是最让人头疼的问题。</a:t>
            </a:r>
          </a:p>
        </p:txBody>
      </p:sp>
      <p:pic>
        <p:nvPicPr>
          <p:cNvPr id="11267" name="图片 2" descr="image3"/>
          <p:cNvPicPr>
            <a:picLocks noChangeAspect="1" noChangeArrowheads="1"/>
          </p:cNvPicPr>
          <p:nvPr/>
        </p:nvPicPr>
        <p:blipFill>
          <a:blip r:embed="rId2" cstate="email"/>
          <a:srcRect t="-6540" b="-17942"/>
          <a:stretch>
            <a:fillRect/>
          </a:stretch>
        </p:blipFill>
        <p:spPr bwMode="auto">
          <a:xfrm>
            <a:off x="1500188" y="1285875"/>
            <a:ext cx="5929312" cy="596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Rectangle 28"/>
          <p:cNvSpPr>
            <a:spLocks noChangeArrowheads="1"/>
          </p:cNvSpPr>
          <p:nvPr/>
        </p:nvSpPr>
        <p:spPr bwMode="auto">
          <a:xfrm>
            <a:off x="1476375" y="1341438"/>
            <a:ext cx="293688" cy="287337"/>
          </a:xfrm>
          <a:prstGeom prst="rect">
            <a:avLst/>
          </a:prstGeom>
          <a:noFill/>
          <a:ln w="9525">
            <a:noFill/>
            <a:miter lim="800000"/>
            <a:headEnd/>
            <a:tailEnd/>
          </a:ln>
        </p:spPr>
        <p:txBody>
          <a:bodyPr wrap="none">
            <a:spAutoFit/>
          </a:bodyPr>
          <a:lstStyle/>
          <a:p>
            <a:r>
              <a:rPr lang="en-US" altLang="zh-CN" b="1">
                <a:solidFill>
                  <a:schemeClr val="bg1"/>
                </a:solidFill>
                <a:latin typeface="Franklin Gothic Book" pitchFamily="34" charset="0"/>
                <a:ea typeface="-쉬리B"/>
                <a:cs typeface="-쉬리B"/>
              </a:rPr>
              <a:t> 2</a:t>
            </a:r>
          </a:p>
        </p:txBody>
      </p:sp>
      <p:sp>
        <p:nvSpPr>
          <p:cNvPr id="32781" name="Rectangle 29"/>
          <p:cNvSpPr>
            <a:spLocks noChangeArrowheads="1"/>
          </p:cNvSpPr>
          <p:nvPr/>
        </p:nvSpPr>
        <p:spPr bwMode="auto">
          <a:xfrm>
            <a:off x="2627313" y="1341438"/>
            <a:ext cx="296862" cy="285750"/>
          </a:xfrm>
          <a:prstGeom prst="rect">
            <a:avLst/>
          </a:prstGeom>
          <a:noFill/>
          <a:ln w="9525">
            <a:noFill/>
            <a:miter lim="800000"/>
            <a:headEnd/>
            <a:tailEnd/>
          </a:ln>
        </p:spPr>
        <p:txBody>
          <a:bodyPr>
            <a:spAutoFit/>
          </a:bodyPr>
          <a:lstStyle/>
          <a:p>
            <a:r>
              <a:rPr lang="en-US" altLang="zh-CN" b="1" dirty="0">
                <a:solidFill>
                  <a:schemeClr val="bg1"/>
                </a:solidFill>
                <a:latin typeface="Franklin Gothic Book" pitchFamily="34" charset="0"/>
                <a:ea typeface="-쉬리B"/>
                <a:cs typeface="-쉬리B"/>
              </a:rPr>
              <a:t>3</a:t>
            </a:r>
          </a:p>
        </p:txBody>
      </p:sp>
      <p:sp>
        <p:nvSpPr>
          <p:cNvPr id="32784" name="Rectangle 30"/>
          <p:cNvSpPr>
            <a:spLocks noChangeArrowheads="1"/>
          </p:cNvSpPr>
          <p:nvPr/>
        </p:nvSpPr>
        <p:spPr bwMode="auto">
          <a:xfrm>
            <a:off x="5795963" y="1285875"/>
            <a:ext cx="242887" cy="287338"/>
          </a:xfrm>
          <a:prstGeom prst="rect">
            <a:avLst/>
          </a:prstGeom>
          <a:noFill/>
          <a:ln w="9525">
            <a:noFill/>
            <a:miter lim="800000"/>
            <a:headEnd/>
            <a:tailEnd/>
          </a:ln>
        </p:spPr>
        <p:txBody>
          <a:bodyPr wrap="none">
            <a:spAutoFit/>
          </a:bodyPr>
          <a:lstStyle/>
          <a:p>
            <a:r>
              <a:rPr lang="en-US" altLang="zh-CN" b="1">
                <a:solidFill>
                  <a:schemeClr val="bg1"/>
                </a:solidFill>
                <a:latin typeface="Franklin Gothic Book" pitchFamily="34" charset="0"/>
                <a:ea typeface="-쉬리B"/>
                <a:cs typeface="-쉬리B"/>
              </a:rPr>
              <a:t>6</a:t>
            </a:r>
          </a:p>
        </p:txBody>
      </p:sp>
      <p:sp>
        <p:nvSpPr>
          <p:cNvPr id="32786" name="Text Box 88"/>
          <p:cNvSpPr txBox="1">
            <a:spLocks noChangeArrowheads="1"/>
          </p:cNvSpPr>
          <p:nvPr/>
        </p:nvSpPr>
        <p:spPr bwMode="auto">
          <a:xfrm>
            <a:off x="4578350" y="1341438"/>
            <a:ext cx="280988" cy="287337"/>
          </a:xfrm>
          <a:prstGeom prst="rect">
            <a:avLst/>
          </a:prstGeom>
          <a:noFill/>
          <a:ln w="9525">
            <a:noFill/>
            <a:miter lim="800000"/>
            <a:headEnd/>
            <a:tailEnd/>
          </a:ln>
        </p:spPr>
        <p:txBody>
          <a:bodyPr>
            <a:spAutoFit/>
          </a:bodyPr>
          <a:lstStyle/>
          <a:p>
            <a:pPr>
              <a:spcBef>
                <a:spcPct val="50000"/>
              </a:spcBef>
            </a:pPr>
            <a:r>
              <a:rPr lang="en-US" altLang="zh-CN" b="1">
                <a:solidFill>
                  <a:schemeClr val="bg1"/>
                </a:solidFill>
                <a:latin typeface="Franklin Gothic Book" pitchFamily="34" charset="0"/>
                <a:ea typeface="-쉬리B"/>
                <a:cs typeface="-쉬리B"/>
              </a:rPr>
              <a:t>5</a:t>
            </a:r>
          </a:p>
        </p:txBody>
      </p:sp>
      <p:grpSp>
        <p:nvGrpSpPr>
          <p:cNvPr id="8" name="Group 39"/>
          <p:cNvGrpSpPr>
            <a:grpSpLocks/>
          </p:cNvGrpSpPr>
          <p:nvPr/>
        </p:nvGrpSpPr>
        <p:grpSpPr bwMode="auto">
          <a:xfrm>
            <a:off x="1044575" y="1412776"/>
            <a:ext cx="647700" cy="4009554"/>
            <a:chOff x="0" y="0"/>
            <a:chExt cx="408" cy="1814"/>
          </a:xfrm>
        </p:grpSpPr>
        <p:sp>
          <p:nvSpPr>
            <p:cNvPr id="32823" name="AutoShape 6"/>
            <p:cNvSpPr>
              <a:spLocks noChangeArrowheads="1"/>
            </p:cNvSpPr>
            <p:nvPr/>
          </p:nvSpPr>
          <p:spPr bwMode="auto">
            <a:xfrm>
              <a:off x="0" y="0"/>
              <a:ext cx="408" cy="1814"/>
            </a:xfrm>
            <a:prstGeom prst="roundRect">
              <a:avLst>
                <a:gd name="adj" fmla="val 13745"/>
              </a:avLst>
            </a:prstGeom>
            <a:noFill/>
            <a:ln w="38100">
              <a:solidFill>
                <a:srgbClr val="CC99FF"/>
              </a:solidFill>
              <a:round/>
              <a:headEnd/>
              <a:tailEnd/>
            </a:ln>
          </p:spPr>
          <p:txBody>
            <a:bodyPr wrap="none" anchor="ctr"/>
            <a:lstStyle/>
            <a:p>
              <a:endParaRPr lang="zh-CN" altLang="en-US" b="1">
                <a:latin typeface="-쉬리B"/>
                <a:ea typeface="-쉬리B"/>
                <a:cs typeface="-쉬리B"/>
              </a:endParaRPr>
            </a:p>
          </p:txBody>
        </p:sp>
        <p:sp>
          <p:nvSpPr>
            <p:cNvPr id="32824" name="Text Box 89"/>
            <p:cNvSpPr txBox="1">
              <a:spLocks noChangeArrowheads="1"/>
            </p:cNvSpPr>
            <p:nvPr/>
          </p:nvSpPr>
          <p:spPr bwMode="auto">
            <a:xfrm>
              <a:off x="45" y="41"/>
              <a:ext cx="291" cy="1768"/>
            </a:xfrm>
            <a:prstGeom prst="rect">
              <a:avLst/>
            </a:prstGeom>
            <a:noFill/>
            <a:ln w="9525">
              <a:noFill/>
              <a:miter lim="800000"/>
              <a:headEnd/>
              <a:tailEnd/>
            </a:ln>
          </p:spPr>
          <p:txBody>
            <a:bodyPr vert="eaVert">
              <a:spAutoFit/>
            </a:bodyPr>
            <a:lstStyle/>
            <a:p>
              <a:pPr>
                <a:spcBef>
                  <a:spcPct val="50000"/>
                </a:spcBef>
              </a:pPr>
              <a:r>
                <a:rPr lang="zh-CN" altLang="en-US" b="1" dirty="0" smtClean="0">
                  <a:solidFill>
                    <a:srgbClr val="0000FF"/>
                  </a:solidFill>
                  <a:latin typeface="Times New Roman" pitchFamily="18" charset="0"/>
                  <a:ea typeface="-쉬리B"/>
                  <a:cs typeface="-쉬리B"/>
                </a:rPr>
                <a:t>一 </a:t>
              </a:r>
              <a:r>
                <a:rPr lang="en-US" altLang="zh-CN" b="1" dirty="0" smtClean="0">
                  <a:solidFill>
                    <a:srgbClr val="0000FF"/>
                  </a:solidFill>
                  <a:latin typeface="Times New Roman" pitchFamily="18" charset="0"/>
                  <a:ea typeface="-쉬리B"/>
                  <a:cs typeface="-쉬리B"/>
                </a:rPr>
                <a:t>PGPR</a:t>
              </a:r>
              <a:r>
                <a:rPr lang="zh-CN" altLang="en-US" b="1" dirty="0">
                  <a:solidFill>
                    <a:srgbClr val="0000FF"/>
                  </a:solidFill>
                  <a:latin typeface="Times New Roman" pitchFamily="18" charset="0"/>
                  <a:ea typeface="-쉬리B"/>
                  <a:cs typeface="-쉬리B"/>
                </a:rPr>
                <a:t>多功能菌剂</a:t>
              </a:r>
              <a:r>
                <a:rPr lang="en-US" altLang="zh-CN" b="1" dirty="0">
                  <a:solidFill>
                    <a:srgbClr val="0000FF"/>
                  </a:solidFill>
                  <a:latin typeface="Times New Roman" pitchFamily="18" charset="0"/>
                  <a:ea typeface="-쉬리B"/>
                  <a:cs typeface="-쉬리B"/>
                </a:rPr>
                <a:t>——</a:t>
              </a:r>
              <a:r>
                <a:rPr lang="zh-CN" altLang="en-US" b="1" dirty="0">
                  <a:solidFill>
                    <a:srgbClr val="0000FF"/>
                  </a:solidFill>
                  <a:latin typeface="Times New Roman" pitchFamily="18" charset="0"/>
                  <a:ea typeface="-쉬리B"/>
                  <a:cs typeface="-쉬리B"/>
                </a:rPr>
                <a:t>抗病型</a:t>
              </a:r>
            </a:p>
          </p:txBody>
        </p:sp>
      </p:grpSp>
      <p:sp>
        <p:nvSpPr>
          <p:cNvPr id="32788" name="AutoShape 5"/>
          <p:cNvSpPr>
            <a:spLocks noChangeArrowheads="1"/>
          </p:cNvSpPr>
          <p:nvPr/>
        </p:nvSpPr>
        <p:spPr bwMode="auto">
          <a:xfrm>
            <a:off x="1981200" y="1412776"/>
            <a:ext cx="647700" cy="4015904"/>
          </a:xfrm>
          <a:prstGeom prst="roundRect">
            <a:avLst>
              <a:gd name="adj" fmla="val 13745"/>
            </a:avLst>
          </a:prstGeom>
          <a:noFill/>
          <a:ln w="38100">
            <a:solidFill>
              <a:schemeClr val="accent1"/>
            </a:solidFill>
            <a:round/>
            <a:headEnd/>
            <a:tailEnd/>
          </a:ln>
        </p:spPr>
        <p:txBody>
          <a:bodyPr wrap="none" anchor="ctr"/>
          <a:lstStyle/>
          <a:p>
            <a:endParaRPr lang="zh-CN" altLang="en-US" b="1">
              <a:latin typeface="-쉬리B"/>
              <a:ea typeface="-쉬리B"/>
              <a:cs typeface="-쉬리B"/>
            </a:endParaRPr>
          </a:p>
        </p:txBody>
      </p:sp>
      <p:sp>
        <p:nvSpPr>
          <p:cNvPr id="32789" name="AutoShape 6"/>
          <p:cNvSpPr>
            <a:spLocks noChangeArrowheads="1"/>
          </p:cNvSpPr>
          <p:nvPr/>
        </p:nvSpPr>
        <p:spPr bwMode="auto">
          <a:xfrm>
            <a:off x="4716463" y="1412776"/>
            <a:ext cx="647700" cy="4087912"/>
          </a:xfrm>
          <a:prstGeom prst="roundRect">
            <a:avLst>
              <a:gd name="adj" fmla="val 13745"/>
            </a:avLst>
          </a:prstGeom>
          <a:noFill/>
          <a:ln w="38100">
            <a:solidFill>
              <a:srgbClr val="CC99FF"/>
            </a:solidFill>
            <a:round/>
            <a:headEnd/>
            <a:tailEnd/>
          </a:ln>
        </p:spPr>
        <p:txBody>
          <a:bodyPr wrap="none" anchor="ctr"/>
          <a:lstStyle/>
          <a:p>
            <a:endParaRPr lang="zh-CN" altLang="en-US" b="1">
              <a:latin typeface="-쉬리B"/>
              <a:ea typeface="-쉬리B"/>
              <a:cs typeface="-쉬리B"/>
            </a:endParaRPr>
          </a:p>
        </p:txBody>
      </p:sp>
      <p:sp>
        <p:nvSpPr>
          <p:cNvPr id="32790" name="Text Box 97"/>
          <p:cNvSpPr txBox="1">
            <a:spLocks noChangeArrowheads="1"/>
          </p:cNvSpPr>
          <p:nvPr/>
        </p:nvSpPr>
        <p:spPr bwMode="auto">
          <a:xfrm>
            <a:off x="5724823" y="1628800"/>
            <a:ext cx="461665" cy="3957613"/>
          </a:xfrm>
          <a:prstGeom prst="rect">
            <a:avLst/>
          </a:prstGeom>
          <a:noFill/>
          <a:ln w="9525">
            <a:noFill/>
            <a:miter lim="800000"/>
            <a:headEnd/>
            <a:tailEnd/>
          </a:ln>
        </p:spPr>
        <p:txBody>
          <a:bodyPr vert="eaVert" wrap="square">
            <a:spAutoFit/>
          </a:bodyPr>
          <a:lstStyle/>
          <a:p>
            <a:pPr>
              <a:spcBef>
                <a:spcPct val="50000"/>
              </a:spcBef>
            </a:pPr>
            <a:r>
              <a:rPr lang="zh-CN" altLang="en-US" b="1" dirty="0" smtClean="0">
                <a:solidFill>
                  <a:srgbClr val="0000FF"/>
                </a:solidFill>
                <a:latin typeface="Times New Roman" pitchFamily="18" charset="0"/>
                <a:ea typeface="-쉬리B"/>
                <a:cs typeface="-쉬리B"/>
              </a:rPr>
              <a:t>六 生物</a:t>
            </a:r>
            <a:r>
              <a:rPr lang="zh-CN" altLang="en-US" b="1" dirty="0">
                <a:solidFill>
                  <a:srgbClr val="0000FF"/>
                </a:solidFill>
                <a:latin typeface="Times New Roman" pitchFamily="18" charset="0"/>
                <a:ea typeface="-쉬리B"/>
                <a:cs typeface="-쉬리B"/>
              </a:rPr>
              <a:t>有机肥</a:t>
            </a:r>
            <a:r>
              <a:rPr lang="en-US" altLang="zh-CN" b="1" dirty="0">
                <a:solidFill>
                  <a:srgbClr val="0000FF"/>
                </a:solidFill>
                <a:latin typeface="Times New Roman" pitchFamily="18" charset="0"/>
                <a:ea typeface="-쉬리B"/>
                <a:cs typeface="-쉬리B"/>
              </a:rPr>
              <a:t>——</a:t>
            </a:r>
            <a:r>
              <a:rPr lang="zh-CN" altLang="en-US" b="1" dirty="0">
                <a:solidFill>
                  <a:srgbClr val="0000FF"/>
                </a:solidFill>
                <a:latin typeface="Times New Roman" pitchFamily="18" charset="0"/>
                <a:ea typeface="-쉬리B"/>
                <a:cs typeface="-쉬리B"/>
              </a:rPr>
              <a:t>根卫菌肥</a:t>
            </a:r>
          </a:p>
        </p:txBody>
      </p:sp>
      <p:sp>
        <p:nvSpPr>
          <p:cNvPr id="32791" name="Text Box 97"/>
          <p:cNvSpPr txBox="1">
            <a:spLocks noChangeArrowheads="1"/>
          </p:cNvSpPr>
          <p:nvPr/>
        </p:nvSpPr>
        <p:spPr bwMode="auto">
          <a:xfrm>
            <a:off x="2052935" y="1484784"/>
            <a:ext cx="461665" cy="3966121"/>
          </a:xfrm>
          <a:prstGeom prst="rect">
            <a:avLst/>
          </a:prstGeom>
          <a:noFill/>
          <a:ln w="9525">
            <a:noFill/>
            <a:miter lim="800000"/>
            <a:headEnd/>
            <a:tailEnd/>
          </a:ln>
        </p:spPr>
        <p:txBody>
          <a:bodyPr vert="eaVert" wrap="square">
            <a:spAutoFit/>
          </a:bodyPr>
          <a:lstStyle/>
          <a:p>
            <a:pPr>
              <a:spcBef>
                <a:spcPct val="50000"/>
              </a:spcBef>
            </a:pPr>
            <a:r>
              <a:rPr lang="zh-CN" altLang="en-US" b="1" dirty="0" smtClean="0">
                <a:solidFill>
                  <a:srgbClr val="0000FF"/>
                </a:solidFill>
                <a:latin typeface="Times New Roman" pitchFamily="18" charset="0"/>
                <a:ea typeface="-쉬리B"/>
                <a:cs typeface="-쉬리B"/>
              </a:rPr>
              <a:t>二 </a:t>
            </a:r>
            <a:r>
              <a:rPr lang="en-US" altLang="zh-CN" b="1" dirty="0" smtClean="0">
                <a:solidFill>
                  <a:srgbClr val="0000FF"/>
                </a:solidFill>
                <a:latin typeface="Times New Roman" pitchFamily="18" charset="0"/>
                <a:ea typeface="-쉬리B"/>
                <a:cs typeface="-쉬리B"/>
              </a:rPr>
              <a:t>PGPR</a:t>
            </a:r>
            <a:r>
              <a:rPr lang="zh-CN" altLang="en-US" b="1" dirty="0">
                <a:solidFill>
                  <a:srgbClr val="0000FF"/>
                </a:solidFill>
                <a:latin typeface="Times New Roman" pitchFamily="18" charset="0"/>
                <a:ea typeface="-쉬리B"/>
                <a:cs typeface="-쉬리B"/>
              </a:rPr>
              <a:t>多功能菌剂</a:t>
            </a:r>
            <a:r>
              <a:rPr lang="en-US" altLang="zh-CN" b="1" dirty="0">
                <a:solidFill>
                  <a:srgbClr val="0000FF"/>
                </a:solidFill>
                <a:latin typeface="Times New Roman" pitchFamily="18" charset="0"/>
                <a:ea typeface="-쉬리B"/>
                <a:cs typeface="-쉬리B"/>
              </a:rPr>
              <a:t>——</a:t>
            </a:r>
            <a:r>
              <a:rPr lang="zh-CN" altLang="en-US" b="1" dirty="0">
                <a:solidFill>
                  <a:srgbClr val="0000FF"/>
                </a:solidFill>
                <a:latin typeface="Times New Roman" pitchFamily="18" charset="0"/>
                <a:ea typeface="-쉬리B"/>
                <a:cs typeface="-쉬리B"/>
              </a:rPr>
              <a:t>促生型</a:t>
            </a:r>
          </a:p>
        </p:txBody>
      </p:sp>
      <p:sp>
        <p:nvSpPr>
          <p:cNvPr id="32822" name="Text Box 11"/>
          <p:cNvSpPr txBox="1">
            <a:spLocks noChangeArrowheads="1"/>
          </p:cNvSpPr>
          <p:nvPr/>
        </p:nvSpPr>
        <p:spPr bwMode="auto">
          <a:xfrm>
            <a:off x="280762" y="404664"/>
            <a:ext cx="8626813" cy="620321"/>
          </a:xfrm>
          <a:prstGeom prst="rect">
            <a:avLst/>
          </a:prstGeom>
          <a:noFill/>
          <a:ln w="9525">
            <a:noFill/>
            <a:miter lim="800000"/>
            <a:headEnd/>
            <a:tailEnd/>
          </a:ln>
        </p:spPr>
        <p:txBody>
          <a:bodyPr lIns="0" rIns="0" anchor="ctr"/>
          <a:lstStyle/>
          <a:p>
            <a:pPr algn="ctr"/>
            <a:r>
              <a:rPr lang="zh-CN" altLang="en-US" sz="2800" dirty="0">
                <a:solidFill>
                  <a:srgbClr val="C00000"/>
                </a:solidFill>
                <a:latin typeface="Times New Roman" pitchFamily="18" charset="0"/>
                <a:ea typeface="黑体" pitchFamily="2" charset="-122"/>
              </a:rPr>
              <a:t>产品系列</a:t>
            </a:r>
            <a:endParaRPr lang="de-DE" altLang="en-US" sz="2800" dirty="0">
              <a:solidFill>
                <a:srgbClr val="C00000"/>
              </a:solidFill>
              <a:latin typeface="Times New Roman" pitchFamily="18" charset="0"/>
              <a:ea typeface="黑体" pitchFamily="2" charset="-122"/>
            </a:endParaRPr>
          </a:p>
        </p:txBody>
      </p:sp>
      <p:grpSp>
        <p:nvGrpSpPr>
          <p:cNvPr id="10" name="Group 49"/>
          <p:cNvGrpSpPr>
            <a:grpSpLocks/>
          </p:cNvGrpSpPr>
          <p:nvPr/>
        </p:nvGrpSpPr>
        <p:grpSpPr bwMode="auto">
          <a:xfrm>
            <a:off x="3779838" y="1412776"/>
            <a:ext cx="647700" cy="4087912"/>
            <a:chOff x="0" y="0"/>
            <a:chExt cx="408" cy="1813"/>
          </a:xfrm>
        </p:grpSpPr>
        <p:sp>
          <p:nvSpPr>
            <p:cNvPr id="32819" name="AutoShape 5"/>
            <p:cNvSpPr>
              <a:spLocks noChangeArrowheads="1"/>
            </p:cNvSpPr>
            <p:nvPr/>
          </p:nvSpPr>
          <p:spPr bwMode="auto">
            <a:xfrm>
              <a:off x="0" y="0"/>
              <a:ext cx="408" cy="1813"/>
            </a:xfrm>
            <a:prstGeom prst="roundRect">
              <a:avLst>
                <a:gd name="adj" fmla="val 13745"/>
              </a:avLst>
            </a:prstGeom>
            <a:noFill/>
            <a:ln w="38100">
              <a:solidFill>
                <a:schemeClr val="accent1"/>
              </a:solidFill>
              <a:round/>
              <a:headEnd/>
              <a:tailEnd/>
            </a:ln>
          </p:spPr>
          <p:txBody>
            <a:bodyPr wrap="none" anchor="ctr"/>
            <a:lstStyle/>
            <a:p>
              <a:endParaRPr lang="zh-CN" altLang="en-US" b="1">
                <a:latin typeface="-쉬리B"/>
                <a:ea typeface="-쉬리B"/>
                <a:cs typeface="-쉬리B"/>
              </a:endParaRPr>
            </a:p>
          </p:txBody>
        </p:sp>
        <p:sp>
          <p:nvSpPr>
            <p:cNvPr id="32820" name="Text Box 98"/>
            <p:cNvSpPr txBox="1">
              <a:spLocks noChangeArrowheads="1"/>
            </p:cNvSpPr>
            <p:nvPr/>
          </p:nvSpPr>
          <p:spPr bwMode="auto">
            <a:xfrm>
              <a:off x="63" y="181"/>
              <a:ext cx="291" cy="1588"/>
            </a:xfrm>
            <a:prstGeom prst="rect">
              <a:avLst/>
            </a:prstGeom>
            <a:noFill/>
            <a:ln w="9525">
              <a:noFill/>
              <a:miter lim="800000"/>
              <a:headEnd/>
              <a:tailEnd/>
            </a:ln>
          </p:spPr>
          <p:txBody>
            <a:bodyPr vert="eaVert">
              <a:spAutoFit/>
            </a:bodyPr>
            <a:lstStyle/>
            <a:p>
              <a:pPr>
                <a:spcBef>
                  <a:spcPct val="50000"/>
                </a:spcBef>
              </a:pPr>
              <a:endParaRPr lang="zh-CN" altLang="en-US" b="1">
                <a:solidFill>
                  <a:srgbClr val="0000FF"/>
                </a:solidFill>
                <a:latin typeface="Times New Roman" pitchFamily="18" charset="0"/>
                <a:ea typeface="-쉬리B"/>
                <a:cs typeface="-쉬리B"/>
              </a:endParaRPr>
            </a:p>
          </p:txBody>
        </p:sp>
      </p:grpSp>
      <p:grpSp>
        <p:nvGrpSpPr>
          <p:cNvPr id="11" name="Group 52"/>
          <p:cNvGrpSpPr>
            <a:grpSpLocks/>
          </p:cNvGrpSpPr>
          <p:nvPr/>
        </p:nvGrpSpPr>
        <p:grpSpPr bwMode="auto">
          <a:xfrm>
            <a:off x="6599238" y="1413445"/>
            <a:ext cx="647700" cy="4103787"/>
            <a:chOff x="0" y="0"/>
            <a:chExt cx="408" cy="1814"/>
          </a:xfrm>
        </p:grpSpPr>
        <p:sp>
          <p:nvSpPr>
            <p:cNvPr id="32817" name="AutoShape 6"/>
            <p:cNvSpPr>
              <a:spLocks noChangeArrowheads="1"/>
            </p:cNvSpPr>
            <p:nvPr/>
          </p:nvSpPr>
          <p:spPr bwMode="auto">
            <a:xfrm>
              <a:off x="0" y="0"/>
              <a:ext cx="408" cy="1814"/>
            </a:xfrm>
            <a:prstGeom prst="roundRect">
              <a:avLst>
                <a:gd name="adj" fmla="val 13745"/>
              </a:avLst>
            </a:prstGeom>
            <a:noFill/>
            <a:ln w="38100">
              <a:solidFill>
                <a:srgbClr val="CC99FF"/>
              </a:solidFill>
              <a:round/>
              <a:headEnd/>
              <a:tailEnd/>
            </a:ln>
          </p:spPr>
          <p:txBody>
            <a:bodyPr wrap="none" anchor="ctr"/>
            <a:lstStyle/>
            <a:p>
              <a:endParaRPr lang="zh-CN" altLang="en-US" b="1">
                <a:latin typeface="-쉬리B"/>
                <a:ea typeface="-쉬리B"/>
                <a:cs typeface="-쉬리B"/>
              </a:endParaRPr>
            </a:p>
          </p:txBody>
        </p:sp>
        <p:sp>
          <p:nvSpPr>
            <p:cNvPr id="32818" name="Text Box 99"/>
            <p:cNvSpPr txBox="1">
              <a:spLocks noChangeArrowheads="1"/>
            </p:cNvSpPr>
            <p:nvPr/>
          </p:nvSpPr>
          <p:spPr bwMode="auto">
            <a:xfrm>
              <a:off x="66" y="33"/>
              <a:ext cx="291" cy="1741"/>
            </a:xfrm>
            <a:prstGeom prst="rect">
              <a:avLst/>
            </a:prstGeom>
            <a:noFill/>
            <a:ln w="9525">
              <a:noFill/>
              <a:miter lim="800000"/>
              <a:headEnd/>
              <a:tailEnd/>
            </a:ln>
          </p:spPr>
          <p:txBody>
            <a:bodyPr vert="eaVert" wrap="square">
              <a:spAutoFit/>
            </a:bodyPr>
            <a:lstStyle/>
            <a:p>
              <a:pPr>
                <a:spcBef>
                  <a:spcPct val="50000"/>
                </a:spcBef>
              </a:pPr>
              <a:r>
                <a:rPr lang="zh-CN" altLang="en-US" b="1" dirty="0" smtClean="0">
                  <a:solidFill>
                    <a:srgbClr val="0000FF"/>
                  </a:solidFill>
                  <a:latin typeface="Times New Roman" pitchFamily="18" charset="0"/>
                  <a:ea typeface="-쉬리B"/>
                  <a:cs typeface="-쉬리B"/>
                </a:rPr>
                <a:t>七 有机</a:t>
              </a:r>
              <a:r>
                <a:rPr lang="zh-CN" altLang="en-US" b="1" dirty="0">
                  <a:solidFill>
                    <a:srgbClr val="0000FF"/>
                  </a:solidFill>
                  <a:latin typeface="Times New Roman" pitchFamily="18" charset="0"/>
                  <a:ea typeface="-쉬리B"/>
                  <a:cs typeface="-쉬리B"/>
                </a:rPr>
                <a:t>冲施肥</a:t>
              </a:r>
              <a:r>
                <a:rPr lang="en-US" altLang="zh-CN" b="1" dirty="0">
                  <a:solidFill>
                    <a:srgbClr val="0000FF"/>
                  </a:solidFill>
                  <a:latin typeface="Times New Roman" pitchFamily="18" charset="0"/>
                  <a:ea typeface="-쉬리B"/>
                  <a:cs typeface="-쉬리B"/>
                </a:rPr>
                <a:t>——</a:t>
              </a:r>
              <a:r>
                <a:rPr lang="zh-CN" altLang="en-US" b="1" dirty="0">
                  <a:solidFill>
                    <a:srgbClr val="0000FF"/>
                  </a:solidFill>
                  <a:latin typeface="Times New Roman" pitchFamily="18" charset="0"/>
                  <a:ea typeface="-쉬리B"/>
                  <a:cs typeface="-쉬리B"/>
                </a:rPr>
                <a:t>活性酵母膏</a:t>
              </a:r>
            </a:p>
          </p:txBody>
        </p:sp>
      </p:grpSp>
      <p:grpSp>
        <p:nvGrpSpPr>
          <p:cNvPr id="12" name="Group 55"/>
          <p:cNvGrpSpPr>
            <a:grpSpLocks/>
          </p:cNvGrpSpPr>
          <p:nvPr/>
        </p:nvGrpSpPr>
        <p:grpSpPr bwMode="auto">
          <a:xfrm>
            <a:off x="7524750" y="1412776"/>
            <a:ext cx="647700" cy="4320257"/>
            <a:chOff x="0" y="0"/>
            <a:chExt cx="408" cy="1890"/>
          </a:xfrm>
        </p:grpSpPr>
        <p:sp>
          <p:nvSpPr>
            <p:cNvPr id="32815" name="AutoShape 5"/>
            <p:cNvSpPr>
              <a:spLocks noChangeArrowheads="1"/>
            </p:cNvSpPr>
            <p:nvPr/>
          </p:nvSpPr>
          <p:spPr bwMode="auto">
            <a:xfrm>
              <a:off x="0" y="0"/>
              <a:ext cx="408" cy="1813"/>
            </a:xfrm>
            <a:prstGeom prst="roundRect">
              <a:avLst>
                <a:gd name="adj" fmla="val 13745"/>
              </a:avLst>
            </a:prstGeom>
            <a:noFill/>
            <a:ln w="38100">
              <a:solidFill>
                <a:schemeClr val="accent1"/>
              </a:solidFill>
              <a:round/>
              <a:headEnd/>
              <a:tailEnd/>
            </a:ln>
          </p:spPr>
          <p:txBody>
            <a:bodyPr wrap="none" anchor="ctr"/>
            <a:lstStyle/>
            <a:p>
              <a:endParaRPr lang="zh-CN" altLang="en-US" b="1">
                <a:latin typeface="-쉬리B"/>
                <a:ea typeface="-쉬리B"/>
                <a:cs typeface="-쉬리B"/>
              </a:endParaRPr>
            </a:p>
          </p:txBody>
        </p:sp>
        <p:sp>
          <p:nvSpPr>
            <p:cNvPr id="32816" name="Text Box 100"/>
            <p:cNvSpPr txBox="1">
              <a:spLocks noChangeArrowheads="1"/>
            </p:cNvSpPr>
            <p:nvPr/>
          </p:nvSpPr>
          <p:spPr bwMode="auto">
            <a:xfrm>
              <a:off x="47" y="34"/>
              <a:ext cx="291" cy="1856"/>
            </a:xfrm>
            <a:prstGeom prst="rect">
              <a:avLst/>
            </a:prstGeom>
            <a:noFill/>
            <a:ln w="9525">
              <a:noFill/>
              <a:miter lim="800000"/>
              <a:headEnd/>
              <a:tailEnd/>
            </a:ln>
          </p:spPr>
          <p:txBody>
            <a:bodyPr vert="eaVert" wrap="square">
              <a:spAutoFit/>
            </a:bodyPr>
            <a:lstStyle/>
            <a:p>
              <a:pPr>
                <a:spcBef>
                  <a:spcPct val="50000"/>
                </a:spcBef>
              </a:pPr>
              <a:r>
                <a:rPr lang="zh-CN" altLang="en-US" b="1" dirty="0" smtClean="0">
                  <a:solidFill>
                    <a:srgbClr val="0000FF"/>
                  </a:solidFill>
                  <a:latin typeface="Times New Roman" pitchFamily="18" charset="0"/>
                  <a:ea typeface="-쉬리B"/>
                  <a:cs typeface="-쉬리B"/>
                </a:rPr>
                <a:t>八 腐熟</a:t>
              </a:r>
              <a:r>
                <a:rPr lang="zh-CN" altLang="en-US" b="1" dirty="0">
                  <a:solidFill>
                    <a:srgbClr val="0000FF"/>
                  </a:solidFill>
                  <a:latin typeface="Times New Roman" pitchFamily="18" charset="0"/>
                  <a:ea typeface="-쉬리B"/>
                  <a:cs typeface="-쉬리B"/>
                </a:rPr>
                <a:t>剂</a:t>
              </a:r>
            </a:p>
          </p:txBody>
        </p:sp>
      </p:grpSp>
      <p:sp>
        <p:nvSpPr>
          <p:cNvPr id="32796" name="Text Box 97"/>
          <p:cNvSpPr txBox="1">
            <a:spLocks noChangeArrowheads="1"/>
          </p:cNvSpPr>
          <p:nvPr/>
        </p:nvSpPr>
        <p:spPr bwMode="auto">
          <a:xfrm>
            <a:off x="4788198" y="1412776"/>
            <a:ext cx="461665" cy="3801021"/>
          </a:xfrm>
          <a:prstGeom prst="rect">
            <a:avLst/>
          </a:prstGeom>
          <a:noFill/>
          <a:ln w="9525">
            <a:noFill/>
            <a:miter lim="800000"/>
            <a:headEnd/>
            <a:tailEnd/>
          </a:ln>
        </p:spPr>
        <p:txBody>
          <a:bodyPr vert="eaVert" wrap="square">
            <a:spAutoFit/>
          </a:bodyPr>
          <a:lstStyle/>
          <a:p>
            <a:pPr>
              <a:spcBef>
                <a:spcPct val="50000"/>
              </a:spcBef>
            </a:pPr>
            <a:r>
              <a:rPr lang="en-US" altLang="zh-CN" b="1" dirty="0">
                <a:solidFill>
                  <a:srgbClr val="0000FF"/>
                </a:solidFill>
                <a:latin typeface="Times New Roman" pitchFamily="18" charset="0"/>
                <a:ea typeface="-쉬리B"/>
                <a:cs typeface="-쉬리B"/>
              </a:rPr>
              <a:t>  </a:t>
            </a:r>
            <a:r>
              <a:rPr lang="zh-CN" altLang="en-US" b="1" dirty="0" smtClean="0">
                <a:solidFill>
                  <a:srgbClr val="0000FF"/>
                </a:solidFill>
                <a:latin typeface="Times New Roman" pitchFamily="18" charset="0"/>
                <a:ea typeface="-쉬리B"/>
                <a:cs typeface="-쉬리B"/>
              </a:rPr>
              <a:t>五</a:t>
            </a:r>
            <a:r>
              <a:rPr lang="en-US" altLang="zh-CN" b="1" dirty="0" smtClean="0">
                <a:solidFill>
                  <a:srgbClr val="0000FF"/>
                </a:solidFill>
                <a:latin typeface="Times New Roman" pitchFamily="18" charset="0"/>
                <a:ea typeface="-쉬리B"/>
                <a:cs typeface="-쉬리B"/>
              </a:rPr>
              <a:t> PGPR</a:t>
            </a:r>
            <a:r>
              <a:rPr lang="zh-CN" altLang="en-US" b="1" dirty="0">
                <a:solidFill>
                  <a:srgbClr val="0000FF"/>
                </a:solidFill>
                <a:latin typeface="Times New Roman" pitchFamily="18" charset="0"/>
                <a:ea typeface="-쉬리B"/>
                <a:cs typeface="-쉬리B"/>
              </a:rPr>
              <a:t>多解菌剂</a:t>
            </a:r>
          </a:p>
        </p:txBody>
      </p:sp>
      <p:sp>
        <p:nvSpPr>
          <p:cNvPr id="32813" name="AutoShape 5"/>
          <p:cNvSpPr>
            <a:spLocks noChangeArrowheads="1"/>
          </p:cNvSpPr>
          <p:nvPr/>
        </p:nvSpPr>
        <p:spPr bwMode="auto">
          <a:xfrm>
            <a:off x="5651500" y="1412776"/>
            <a:ext cx="647700" cy="4103787"/>
          </a:xfrm>
          <a:prstGeom prst="roundRect">
            <a:avLst>
              <a:gd name="adj" fmla="val 13745"/>
            </a:avLst>
          </a:prstGeom>
          <a:noFill/>
          <a:ln w="38100">
            <a:solidFill>
              <a:schemeClr val="accent1"/>
            </a:solidFill>
            <a:round/>
            <a:headEnd/>
            <a:tailEnd/>
          </a:ln>
        </p:spPr>
        <p:txBody>
          <a:bodyPr wrap="none" anchor="ctr"/>
          <a:lstStyle/>
          <a:p>
            <a:endParaRPr lang="zh-CN" altLang="en-US" b="1">
              <a:latin typeface="-쉬리B"/>
              <a:ea typeface="-쉬리B"/>
              <a:cs typeface="-쉬리B"/>
            </a:endParaRPr>
          </a:p>
        </p:txBody>
      </p:sp>
      <p:sp>
        <p:nvSpPr>
          <p:cNvPr id="32798" name="TextBox 61"/>
          <p:cNvSpPr txBox="1">
            <a:spLocks noChangeArrowheads="1"/>
          </p:cNvSpPr>
          <p:nvPr/>
        </p:nvSpPr>
        <p:spPr bwMode="auto">
          <a:xfrm>
            <a:off x="3894435" y="1628800"/>
            <a:ext cx="461665" cy="3600425"/>
          </a:xfrm>
          <a:prstGeom prst="rect">
            <a:avLst/>
          </a:prstGeom>
          <a:noFill/>
          <a:ln w="9525">
            <a:noFill/>
            <a:miter lim="800000"/>
            <a:headEnd/>
            <a:tailEnd/>
          </a:ln>
        </p:spPr>
        <p:txBody>
          <a:bodyPr vert="eaVert" wrap="square">
            <a:spAutoFit/>
          </a:bodyPr>
          <a:lstStyle/>
          <a:p>
            <a:r>
              <a:rPr lang="zh-CN" altLang="en-US" b="1" dirty="0" smtClean="0">
                <a:solidFill>
                  <a:srgbClr val="0000FF"/>
                </a:solidFill>
                <a:latin typeface="Times New Roman" pitchFamily="18" charset="0"/>
                <a:ea typeface="-쉬리B"/>
                <a:cs typeface="-쉬리B"/>
              </a:rPr>
              <a:t>四 抗</a:t>
            </a:r>
            <a:r>
              <a:rPr lang="zh-CN" altLang="en-US" b="1" dirty="0">
                <a:solidFill>
                  <a:srgbClr val="0000FF"/>
                </a:solidFill>
                <a:latin typeface="Times New Roman" pitchFamily="18" charset="0"/>
                <a:ea typeface="-쉬리B"/>
                <a:cs typeface="-쉬리B"/>
              </a:rPr>
              <a:t>线虫菌剂</a:t>
            </a:r>
            <a:r>
              <a:rPr lang="en-US" altLang="zh-CN" b="1" dirty="0">
                <a:solidFill>
                  <a:srgbClr val="0000FF"/>
                </a:solidFill>
                <a:latin typeface="Times New Roman" pitchFamily="18" charset="0"/>
                <a:ea typeface="-쉬리B"/>
                <a:cs typeface="-쉬리B"/>
              </a:rPr>
              <a:t>——</a:t>
            </a:r>
            <a:r>
              <a:rPr lang="zh-CN" altLang="en-US" b="1" dirty="0">
                <a:solidFill>
                  <a:srgbClr val="0000FF"/>
                </a:solidFill>
                <a:latin typeface="Times New Roman" pitchFamily="18" charset="0"/>
                <a:ea typeface="-쉬리B"/>
                <a:cs typeface="-쉬리B"/>
              </a:rPr>
              <a:t>阿维灭线菌</a:t>
            </a:r>
          </a:p>
        </p:txBody>
      </p:sp>
      <p:grpSp>
        <p:nvGrpSpPr>
          <p:cNvPr id="14" name="Group 52"/>
          <p:cNvGrpSpPr>
            <a:grpSpLocks/>
          </p:cNvGrpSpPr>
          <p:nvPr/>
        </p:nvGrpSpPr>
        <p:grpSpPr bwMode="auto">
          <a:xfrm>
            <a:off x="2916238" y="1412776"/>
            <a:ext cx="647700" cy="4033367"/>
            <a:chOff x="272" y="0"/>
            <a:chExt cx="408" cy="1820"/>
          </a:xfrm>
        </p:grpSpPr>
        <p:sp>
          <p:nvSpPr>
            <p:cNvPr id="32811" name="AutoShape 6"/>
            <p:cNvSpPr>
              <a:spLocks noChangeArrowheads="1"/>
            </p:cNvSpPr>
            <p:nvPr/>
          </p:nvSpPr>
          <p:spPr bwMode="auto">
            <a:xfrm>
              <a:off x="272" y="0"/>
              <a:ext cx="408" cy="1814"/>
            </a:xfrm>
            <a:prstGeom prst="roundRect">
              <a:avLst>
                <a:gd name="adj" fmla="val 13745"/>
              </a:avLst>
            </a:prstGeom>
            <a:noFill/>
            <a:ln w="38100">
              <a:solidFill>
                <a:srgbClr val="CC99FF"/>
              </a:solidFill>
              <a:round/>
              <a:headEnd/>
              <a:tailEnd/>
            </a:ln>
          </p:spPr>
          <p:txBody>
            <a:bodyPr wrap="none" anchor="ctr"/>
            <a:lstStyle/>
            <a:p>
              <a:endParaRPr lang="zh-CN" altLang="en-US" b="1">
                <a:latin typeface="-쉬리B"/>
                <a:ea typeface="-쉬리B"/>
                <a:cs typeface="-쉬리B"/>
              </a:endParaRPr>
            </a:p>
          </p:txBody>
        </p:sp>
        <p:sp>
          <p:nvSpPr>
            <p:cNvPr id="32812" name="Text Box 99"/>
            <p:cNvSpPr txBox="1">
              <a:spLocks noChangeArrowheads="1"/>
            </p:cNvSpPr>
            <p:nvPr/>
          </p:nvSpPr>
          <p:spPr bwMode="auto">
            <a:xfrm>
              <a:off x="344" y="32"/>
              <a:ext cx="291" cy="1788"/>
            </a:xfrm>
            <a:prstGeom prst="rect">
              <a:avLst/>
            </a:prstGeom>
            <a:noFill/>
            <a:ln w="9525">
              <a:noFill/>
              <a:miter lim="800000"/>
              <a:headEnd/>
              <a:tailEnd/>
            </a:ln>
          </p:spPr>
          <p:txBody>
            <a:bodyPr vert="eaVert" wrap="square">
              <a:spAutoFit/>
            </a:bodyPr>
            <a:lstStyle/>
            <a:p>
              <a:pPr>
                <a:spcBef>
                  <a:spcPct val="50000"/>
                </a:spcBef>
              </a:pPr>
              <a:r>
                <a:rPr lang="zh-CN" altLang="en-US" b="1" dirty="0" smtClean="0">
                  <a:solidFill>
                    <a:srgbClr val="0000FF"/>
                  </a:solidFill>
                  <a:latin typeface="Times New Roman" pitchFamily="18" charset="0"/>
                  <a:ea typeface="-쉬리B"/>
                  <a:cs typeface="-쉬리B"/>
                </a:rPr>
                <a:t>三 微生物</a:t>
              </a:r>
              <a:r>
                <a:rPr lang="zh-CN" altLang="en-US" b="1" dirty="0">
                  <a:solidFill>
                    <a:srgbClr val="0000FF"/>
                  </a:solidFill>
                  <a:latin typeface="Times New Roman" pitchFamily="18" charset="0"/>
                  <a:ea typeface="-쉬리B"/>
                  <a:cs typeface="-쉬리B"/>
                </a:rPr>
                <a:t>叶面肥</a:t>
              </a:r>
              <a:r>
                <a:rPr lang="en-US" altLang="zh-CN" b="1" dirty="0">
                  <a:solidFill>
                    <a:srgbClr val="0000FF"/>
                  </a:solidFill>
                  <a:latin typeface="Times New Roman" pitchFamily="18" charset="0"/>
                  <a:ea typeface="-쉬리B"/>
                  <a:cs typeface="-쉬리B"/>
                </a:rPr>
                <a:t>——</a:t>
              </a:r>
              <a:r>
                <a:rPr lang="zh-CN" altLang="en-US" b="1" dirty="0">
                  <a:solidFill>
                    <a:srgbClr val="0000FF"/>
                  </a:solidFill>
                  <a:latin typeface="Times New Roman" pitchFamily="18" charset="0"/>
                  <a:ea typeface="-쉬리B"/>
                  <a:cs typeface="-쉬리B"/>
                </a:rPr>
                <a:t>集成菌茶</a:t>
              </a:r>
            </a:p>
          </p:txBody>
        </p:sp>
      </p:grpSp>
      <p:sp>
        <p:nvSpPr>
          <p:cNvPr id="32802" name="Rectangle 27"/>
          <p:cNvSpPr>
            <a:spLocks noChangeArrowheads="1"/>
          </p:cNvSpPr>
          <p:nvPr/>
        </p:nvSpPr>
        <p:spPr bwMode="auto">
          <a:xfrm>
            <a:off x="1547813" y="2133600"/>
            <a:ext cx="214312" cy="287338"/>
          </a:xfrm>
          <a:prstGeom prst="rect">
            <a:avLst/>
          </a:prstGeom>
          <a:noFill/>
          <a:ln w="9525">
            <a:noFill/>
            <a:miter lim="800000"/>
            <a:headEnd/>
            <a:tailEnd/>
          </a:ln>
        </p:spPr>
        <p:txBody>
          <a:bodyPr>
            <a:spAutoFit/>
          </a:bodyPr>
          <a:lstStyle/>
          <a:p>
            <a:r>
              <a:rPr lang="en-US" altLang="zh-CN" b="1">
                <a:solidFill>
                  <a:schemeClr val="bg1"/>
                </a:solidFill>
                <a:latin typeface="Franklin Gothic Book" pitchFamily="34" charset="0"/>
                <a:ea typeface="-쉬리B"/>
                <a:cs typeface="-쉬리B"/>
              </a:rPr>
              <a:t>1</a:t>
            </a:r>
          </a:p>
        </p:txBody>
      </p:sp>
      <p:sp>
        <p:nvSpPr>
          <p:cNvPr id="32806" name="TextBox 80"/>
          <p:cNvSpPr txBox="1">
            <a:spLocks noChangeArrowheads="1"/>
          </p:cNvSpPr>
          <p:nvPr/>
        </p:nvSpPr>
        <p:spPr bwMode="auto">
          <a:xfrm>
            <a:off x="7956550" y="1268413"/>
            <a:ext cx="431800" cy="369887"/>
          </a:xfrm>
          <a:prstGeom prst="rect">
            <a:avLst/>
          </a:prstGeom>
          <a:noFill/>
          <a:ln w="9525">
            <a:noFill/>
            <a:miter lim="800000"/>
            <a:headEnd/>
            <a:tailEnd/>
          </a:ln>
        </p:spPr>
        <p:txBody>
          <a:bodyPr>
            <a:spAutoFit/>
          </a:bodyPr>
          <a:lstStyle/>
          <a:p>
            <a:r>
              <a:rPr lang="en-US" altLang="zh-CN" b="1">
                <a:solidFill>
                  <a:schemeClr val="bg1"/>
                </a:solidFill>
                <a:latin typeface="Franklin Gothic Book" pitchFamily="34" charset="0"/>
                <a:ea typeface="-쉬리B"/>
                <a:cs typeface="-쉬리B"/>
              </a:rPr>
              <a:t>8</a:t>
            </a:r>
            <a:endParaRPr lang="zh-CN" altLang="en-US" b="1">
              <a:solidFill>
                <a:schemeClr val="bg1"/>
              </a:solidFill>
              <a:latin typeface="Franklin Gothic Book" pitchFamily="34" charset="0"/>
              <a:ea typeface="-쉬리B"/>
              <a:cs typeface="-쉬리B"/>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3"/>
          <p:cNvSpPr>
            <a:spLocks noChangeArrowheads="1"/>
          </p:cNvSpPr>
          <p:nvPr/>
        </p:nvSpPr>
        <p:spPr bwMode="auto">
          <a:xfrm>
            <a:off x="755650" y="1700213"/>
            <a:ext cx="7815263" cy="4032250"/>
          </a:xfrm>
          <a:prstGeom prst="rect">
            <a:avLst/>
          </a:prstGeom>
          <a:noFill/>
          <a:ln w="9525">
            <a:noFill/>
            <a:miter lim="800000"/>
            <a:headEnd/>
            <a:tailEnd/>
          </a:ln>
        </p:spPr>
        <p:txBody>
          <a:bodyPr>
            <a:spAutoFit/>
          </a:bodyPr>
          <a:lstStyle/>
          <a:p>
            <a:pPr marL="342900" indent="-342900">
              <a:lnSpc>
                <a:spcPct val="150000"/>
              </a:lnSpc>
              <a:defRPr/>
            </a:pPr>
            <a:r>
              <a:rPr lang="en-US" altLang="zh-CN" sz="2400" dirty="0">
                <a:solidFill>
                  <a:schemeClr val="tx1">
                    <a:lumMod val="95000"/>
                    <a:lumOff val="5000"/>
                  </a:schemeClr>
                </a:solidFill>
                <a:latin typeface="仿宋_GB2312" pitchFamily="49" charset="-122"/>
                <a:ea typeface="仿宋_GB2312" pitchFamily="49" charset="-122"/>
              </a:rPr>
              <a:t>1. </a:t>
            </a:r>
            <a:r>
              <a:rPr lang="zh-CN" altLang="en-US" sz="2400" dirty="0">
                <a:solidFill>
                  <a:schemeClr val="tx1">
                    <a:lumMod val="95000"/>
                    <a:lumOff val="5000"/>
                  </a:schemeClr>
                </a:solidFill>
                <a:latin typeface="仿宋_GB2312" pitchFamily="49" charset="-122"/>
                <a:ea typeface="仿宋_GB2312" pitchFamily="49" charset="-122"/>
              </a:rPr>
              <a:t>菌种类型多</a:t>
            </a:r>
            <a:r>
              <a:rPr lang="en-US" altLang="zh-CN" sz="2400" dirty="0">
                <a:solidFill>
                  <a:schemeClr val="tx1">
                    <a:lumMod val="95000"/>
                    <a:lumOff val="5000"/>
                  </a:schemeClr>
                </a:solidFill>
                <a:latin typeface="仿宋_GB2312" pitchFamily="49" charset="-122"/>
                <a:ea typeface="仿宋_GB2312" pitchFamily="49" charset="-122"/>
              </a:rPr>
              <a:t>——</a:t>
            </a:r>
            <a:r>
              <a:rPr lang="zh-CN" altLang="en-US" sz="2400" dirty="0">
                <a:solidFill>
                  <a:schemeClr val="tx1">
                    <a:lumMod val="95000"/>
                    <a:lumOff val="5000"/>
                  </a:schemeClr>
                </a:solidFill>
                <a:latin typeface="仿宋_GB2312" pitchFamily="49" charset="-122"/>
                <a:ea typeface="仿宋_GB2312" pitchFamily="49" charset="-122"/>
              </a:rPr>
              <a:t>发挥协同作用，提高作物品质及产量。</a:t>
            </a:r>
            <a:endParaRPr lang="en-US" sz="2400" dirty="0">
              <a:solidFill>
                <a:schemeClr val="tx1">
                  <a:lumMod val="95000"/>
                  <a:lumOff val="5000"/>
                </a:schemeClr>
              </a:solidFill>
              <a:latin typeface="仿宋_GB2312" pitchFamily="49" charset="-122"/>
              <a:ea typeface="仿宋_GB2312" pitchFamily="49" charset="-122"/>
            </a:endParaRPr>
          </a:p>
          <a:p>
            <a:pPr marL="342900" indent="-342900">
              <a:lnSpc>
                <a:spcPct val="150000"/>
              </a:lnSpc>
              <a:defRPr/>
            </a:pPr>
            <a:r>
              <a:rPr lang="en-US" altLang="zh-CN" sz="2400" dirty="0">
                <a:solidFill>
                  <a:schemeClr val="tx1">
                    <a:lumMod val="95000"/>
                    <a:lumOff val="5000"/>
                  </a:schemeClr>
                </a:solidFill>
                <a:latin typeface="仿宋_GB2312" pitchFamily="49" charset="-122"/>
                <a:ea typeface="仿宋_GB2312" pitchFamily="49" charset="-122"/>
              </a:rPr>
              <a:t>2. </a:t>
            </a:r>
            <a:r>
              <a:rPr lang="zh-CN" altLang="en-US" sz="2400" dirty="0">
                <a:solidFill>
                  <a:schemeClr val="tx1">
                    <a:lumMod val="95000"/>
                    <a:lumOff val="5000"/>
                  </a:schemeClr>
                </a:solidFill>
                <a:latin typeface="仿宋_GB2312" pitchFamily="49" charset="-122"/>
                <a:ea typeface="仿宋_GB2312" pitchFamily="49" charset="-122"/>
              </a:rPr>
              <a:t>保质期长</a:t>
            </a:r>
            <a:r>
              <a:rPr lang="en-US" altLang="zh-CN" sz="2400" dirty="0">
                <a:solidFill>
                  <a:schemeClr val="tx1">
                    <a:lumMod val="95000"/>
                    <a:lumOff val="5000"/>
                  </a:schemeClr>
                </a:solidFill>
                <a:latin typeface="仿宋_GB2312" pitchFamily="49" charset="-122"/>
                <a:ea typeface="仿宋_GB2312" pitchFamily="49" charset="-122"/>
              </a:rPr>
              <a:t>——</a:t>
            </a:r>
            <a:r>
              <a:rPr lang="zh-CN" altLang="en-US" sz="2400" dirty="0">
                <a:solidFill>
                  <a:schemeClr val="tx1">
                    <a:lumMod val="95000"/>
                    <a:lumOff val="5000"/>
                  </a:schemeClr>
                </a:solidFill>
                <a:latin typeface="仿宋_GB2312" pitchFamily="49" charset="-122"/>
                <a:ea typeface="仿宋_GB2312" pitchFamily="49" charset="-122"/>
              </a:rPr>
              <a:t>菌种处于芽孢状态，。</a:t>
            </a:r>
            <a:endParaRPr lang="en-US" altLang="zh-CN" sz="2400" dirty="0">
              <a:solidFill>
                <a:schemeClr val="tx1">
                  <a:lumMod val="95000"/>
                  <a:lumOff val="5000"/>
                </a:schemeClr>
              </a:solidFill>
              <a:latin typeface="仿宋_GB2312" pitchFamily="49" charset="-122"/>
              <a:ea typeface="仿宋_GB2312" pitchFamily="49" charset="-122"/>
            </a:endParaRPr>
          </a:p>
          <a:p>
            <a:pPr>
              <a:lnSpc>
                <a:spcPct val="150000"/>
              </a:lnSpc>
              <a:buFont typeface="Wingdings 2" pitchFamily="18" charset="2"/>
              <a:buNone/>
              <a:defRPr/>
            </a:pPr>
            <a:r>
              <a:rPr lang="en-US" altLang="zh-CN" sz="2400" dirty="0">
                <a:solidFill>
                  <a:schemeClr val="tx1">
                    <a:lumMod val="95000"/>
                    <a:lumOff val="5000"/>
                  </a:schemeClr>
                </a:solidFill>
                <a:latin typeface="仿宋_GB2312" pitchFamily="49" charset="-122"/>
                <a:ea typeface="仿宋_GB2312" pitchFamily="49" charset="-122"/>
              </a:rPr>
              <a:t>3. </a:t>
            </a:r>
            <a:r>
              <a:rPr lang="zh-CN" altLang="en-US" sz="2400" dirty="0">
                <a:solidFill>
                  <a:schemeClr val="tx1">
                    <a:lumMod val="95000"/>
                    <a:lumOff val="5000"/>
                  </a:schemeClr>
                </a:solidFill>
                <a:latin typeface="仿宋_GB2312" pitchFamily="49" charset="-122"/>
                <a:ea typeface="仿宋_GB2312" pitchFamily="49" charset="-122"/>
              </a:rPr>
              <a:t>增强植物系统抗性，提供植物的抗病虫害能力。</a:t>
            </a:r>
            <a:endParaRPr lang="en-US" sz="2400" dirty="0">
              <a:solidFill>
                <a:schemeClr val="tx1">
                  <a:lumMod val="95000"/>
                  <a:lumOff val="5000"/>
                </a:schemeClr>
              </a:solidFill>
              <a:latin typeface="仿宋_GB2312" pitchFamily="49" charset="-122"/>
              <a:ea typeface="仿宋_GB2312" pitchFamily="49" charset="-122"/>
            </a:endParaRPr>
          </a:p>
          <a:p>
            <a:pPr>
              <a:lnSpc>
                <a:spcPct val="150000"/>
              </a:lnSpc>
              <a:buFont typeface="Wingdings 2" pitchFamily="18" charset="2"/>
              <a:buNone/>
              <a:defRPr/>
            </a:pPr>
            <a:r>
              <a:rPr lang="en-US" altLang="zh-CN" sz="2400" dirty="0">
                <a:solidFill>
                  <a:schemeClr val="tx1">
                    <a:lumMod val="95000"/>
                    <a:lumOff val="5000"/>
                  </a:schemeClr>
                </a:solidFill>
                <a:latin typeface="仿宋_GB2312" pitchFamily="49" charset="-122"/>
                <a:ea typeface="仿宋_GB2312" pitchFamily="49" charset="-122"/>
              </a:rPr>
              <a:t>4. </a:t>
            </a:r>
            <a:r>
              <a:rPr lang="zh-CN" altLang="en-US" sz="2400" dirty="0">
                <a:solidFill>
                  <a:schemeClr val="tx1">
                    <a:lumMod val="95000"/>
                    <a:lumOff val="5000"/>
                  </a:schemeClr>
                </a:solidFill>
                <a:latin typeface="仿宋_GB2312" pitchFamily="49" charset="-122"/>
                <a:ea typeface="仿宋_GB2312" pitchFamily="49" charset="-122"/>
              </a:rPr>
              <a:t>降解土壤毒素</a:t>
            </a:r>
            <a:r>
              <a:rPr lang="en-US" altLang="zh-CN" sz="2400" dirty="0">
                <a:solidFill>
                  <a:schemeClr val="tx1">
                    <a:lumMod val="95000"/>
                    <a:lumOff val="5000"/>
                  </a:schemeClr>
                </a:solidFill>
                <a:latin typeface="仿宋_GB2312" pitchFamily="49" charset="-122"/>
                <a:ea typeface="仿宋_GB2312" pitchFamily="49" charset="-122"/>
              </a:rPr>
              <a:t>——</a:t>
            </a:r>
            <a:r>
              <a:rPr lang="zh-CN" altLang="en-US" sz="2400" dirty="0">
                <a:solidFill>
                  <a:schemeClr val="tx1">
                    <a:lumMod val="95000"/>
                    <a:lumOff val="5000"/>
                  </a:schemeClr>
                </a:solidFill>
                <a:latin typeface="仿宋_GB2312" pitchFamily="49" charset="-122"/>
                <a:ea typeface="仿宋_GB2312" pitchFamily="49" charset="-122"/>
              </a:rPr>
              <a:t>恢复土壤健康，提高肥料利用率。</a:t>
            </a:r>
            <a:endParaRPr lang="en-US" sz="2400" dirty="0">
              <a:solidFill>
                <a:schemeClr val="tx1">
                  <a:lumMod val="95000"/>
                  <a:lumOff val="5000"/>
                </a:schemeClr>
              </a:solidFill>
              <a:latin typeface="仿宋_GB2312" pitchFamily="49" charset="-122"/>
              <a:ea typeface="仿宋_GB2312" pitchFamily="49" charset="-122"/>
            </a:endParaRPr>
          </a:p>
          <a:p>
            <a:pPr>
              <a:lnSpc>
                <a:spcPct val="150000"/>
              </a:lnSpc>
              <a:buFont typeface="Wingdings 2" pitchFamily="18" charset="2"/>
              <a:buNone/>
              <a:defRPr/>
            </a:pPr>
            <a:r>
              <a:rPr lang="en-US" altLang="zh-CN" sz="2400" dirty="0">
                <a:solidFill>
                  <a:schemeClr val="tx1">
                    <a:lumMod val="95000"/>
                    <a:lumOff val="5000"/>
                  </a:schemeClr>
                </a:solidFill>
                <a:latin typeface="仿宋_GB2312" pitchFamily="49" charset="-122"/>
                <a:ea typeface="仿宋_GB2312" pitchFamily="49" charset="-122"/>
              </a:rPr>
              <a:t>5. </a:t>
            </a:r>
            <a:r>
              <a:rPr lang="zh-CN" altLang="en-US" sz="2400" dirty="0">
                <a:solidFill>
                  <a:schemeClr val="tx1">
                    <a:lumMod val="95000"/>
                    <a:lumOff val="5000"/>
                  </a:schemeClr>
                </a:solidFill>
                <a:latin typeface="仿宋_GB2312" pitchFamily="49" charset="-122"/>
                <a:ea typeface="仿宋_GB2312" pitchFamily="49" charset="-122"/>
              </a:rPr>
              <a:t>某些产品可腐熟有机物料。</a:t>
            </a:r>
          </a:p>
          <a:p>
            <a:pPr>
              <a:lnSpc>
                <a:spcPct val="150000"/>
              </a:lnSpc>
              <a:buFont typeface="Wingdings 2" pitchFamily="18" charset="2"/>
              <a:buNone/>
              <a:defRPr/>
            </a:pPr>
            <a:r>
              <a:rPr lang="en-US" altLang="zh-CN" sz="2400" dirty="0">
                <a:solidFill>
                  <a:schemeClr val="tx1">
                    <a:lumMod val="95000"/>
                    <a:lumOff val="5000"/>
                  </a:schemeClr>
                </a:solidFill>
                <a:latin typeface="仿宋_GB2312" pitchFamily="49" charset="-122"/>
                <a:ea typeface="仿宋_GB2312" pitchFamily="49" charset="-122"/>
              </a:rPr>
              <a:t>6. </a:t>
            </a:r>
            <a:r>
              <a:rPr lang="zh-CN" altLang="en-US" sz="2400" dirty="0">
                <a:solidFill>
                  <a:schemeClr val="tx1">
                    <a:lumMod val="95000"/>
                    <a:lumOff val="5000"/>
                  </a:schemeClr>
                </a:solidFill>
                <a:latin typeface="仿宋_GB2312" pitchFamily="49" charset="-122"/>
                <a:ea typeface="仿宋_GB2312" pitchFamily="49" charset="-122"/>
              </a:rPr>
              <a:t>绿色无污染，符合国家安全标准。</a:t>
            </a:r>
            <a:endParaRPr lang="en-US" sz="2400" dirty="0">
              <a:solidFill>
                <a:schemeClr val="tx1">
                  <a:lumMod val="95000"/>
                  <a:lumOff val="5000"/>
                </a:schemeClr>
              </a:solidFill>
              <a:latin typeface="仿宋_GB2312" pitchFamily="49" charset="-122"/>
              <a:ea typeface="仿宋_GB2312" pitchFamily="49" charset="-122"/>
            </a:endParaRPr>
          </a:p>
          <a:p>
            <a:pPr marL="342900" indent="-342900">
              <a:lnSpc>
                <a:spcPct val="200000"/>
              </a:lnSpc>
              <a:defRPr/>
            </a:pPr>
            <a:endParaRPr lang="en-US" sz="2000" dirty="0">
              <a:latin typeface="仿宋_GB2312" pitchFamily="49" charset="-122"/>
              <a:ea typeface="仿宋_GB2312" pitchFamily="49" charset="-122"/>
            </a:endParaRPr>
          </a:p>
        </p:txBody>
      </p:sp>
      <p:sp>
        <p:nvSpPr>
          <p:cNvPr id="5" name="TextBox 4"/>
          <p:cNvSpPr txBox="1"/>
          <p:nvPr/>
        </p:nvSpPr>
        <p:spPr>
          <a:xfrm>
            <a:off x="3500438" y="500063"/>
            <a:ext cx="2071687" cy="584200"/>
          </a:xfrm>
          <a:prstGeom prst="rect">
            <a:avLst/>
          </a:prstGeom>
          <a:noFill/>
        </p:spPr>
        <p:txBody>
          <a:bodyPr>
            <a:spAutoFit/>
          </a:bodyPr>
          <a:lstStyle/>
          <a:p>
            <a:pPr fontAlgn="auto">
              <a:spcBef>
                <a:spcPts val="0"/>
              </a:spcBef>
              <a:spcAft>
                <a:spcPts val="0"/>
              </a:spcAft>
              <a:defRPr/>
            </a:pPr>
            <a:r>
              <a:rPr lang="zh-CN" altLang="en-US" sz="3200" b="1" dirty="0">
                <a:effectLst>
                  <a:outerShdw blurRad="38100" dist="38100" dir="2700000" algn="tl">
                    <a:srgbClr val="000000">
                      <a:alpha val="43137"/>
                    </a:srgbClr>
                  </a:outerShdw>
                </a:effectLst>
                <a:latin typeface="+mn-lt"/>
                <a:ea typeface="+mn-ea"/>
              </a:rPr>
              <a:t>产品优势</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75" y="357188"/>
            <a:ext cx="3500438" cy="461962"/>
          </a:xfrm>
          <a:prstGeom prst="rect">
            <a:avLst/>
          </a:prstGeom>
          <a:noFill/>
        </p:spPr>
        <p:txBody>
          <a:bodyPr>
            <a:spAutoFit/>
          </a:bodyPr>
          <a:lstStyle/>
          <a:p>
            <a:pPr fontAlgn="auto">
              <a:spcBef>
                <a:spcPts val="0"/>
              </a:spcBef>
              <a:spcAft>
                <a:spcPts val="0"/>
              </a:spcAft>
              <a:defRPr/>
            </a:pPr>
            <a:r>
              <a:rPr lang="zh-CN" altLang="en-US" sz="2400" b="1" dirty="0">
                <a:solidFill>
                  <a:srgbClr val="0206BE"/>
                </a:solidFill>
                <a:effectLst>
                  <a:outerShdw blurRad="38100" dist="38100" dir="2700000" algn="tl">
                    <a:srgbClr val="000000">
                      <a:alpha val="43137"/>
                    </a:srgbClr>
                  </a:outerShdw>
                </a:effectLst>
                <a:latin typeface="+mn-ea"/>
                <a:ea typeface="+mn-ea"/>
              </a:rPr>
              <a:t>  产品示范效果</a:t>
            </a:r>
          </a:p>
        </p:txBody>
      </p:sp>
      <p:pic>
        <p:nvPicPr>
          <p:cNvPr id="43011" name="图片 3" descr="2013.3.7 376.jpg"/>
          <p:cNvPicPr>
            <a:picLocks noChangeAspect="1"/>
          </p:cNvPicPr>
          <p:nvPr/>
        </p:nvPicPr>
        <p:blipFill>
          <a:blip r:embed="rId2" cstate="email"/>
          <a:srcRect/>
          <a:stretch>
            <a:fillRect/>
          </a:stretch>
        </p:blipFill>
        <p:spPr bwMode="auto">
          <a:xfrm>
            <a:off x="381000" y="1071563"/>
            <a:ext cx="4119563" cy="3089275"/>
          </a:xfrm>
          <a:prstGeom prst="rect">
            <a:avLst/>
          </a:prstGeom>
          <a:noFill/>
          <a:ln w="9525">
            <a:noFill/>
            <a:miter lim="800000"/>
            <a:headEnd/>
            <a:tailEnd/>
          </a:ln>
        </p:spPr>
      </p:pic>
      <p:pic>
        <p:nvPicPr>
          <p:cNvPr id="43012" name="图片 4" descr="SAM_1150.JPG"/>
          <p:cNvPicPr>
            <a:picLocks noChangeAspect="1"/>
          </p:cNvPicPr>
          <p:nvPr/>
        </p:nvPicPr>
        <p:blipFill>
          <a:blip r:embed="rId3" cstate="email"/>
          <a:srcRect/>
          <a:stretch>
            <a:fillRect/>
          </a:stretch>
        </p:blipFill>
        <p:spPr bwMode="auto">
          <a:xfrm>
            <a:off x="4619625" y="1071563"/>
            <a:ext cx="4167188" cy="3125787"/>
          </a:xfrm>
          <a:prstGeom prst="rect">
            <a:avLst/>
          </a:prstGeom>
          <a:noFill/>
          <a:ln w="9525">
            <a:noFill/>
            <a:miter lim="800000"/>
            <a:headEnd/>
            <a:tailEnd/>
          </a:ln>
        </p:spPr>
      </p:pic>
      <p:sp>
        <p:nvSpPr>
          <p:cNvPr id="6" name="TextBox 5"/>
          <p:cNvSpPr txBox="1"/>
          <p:nvPr/>
        </p:nvSpPr>
        <p:spPr>
          <a:xfrm>
            <a:off x="928688" y="4286250"/>
            <a:ext cx="7643812" cy="1538288"/>
          </a:xfrm>
          <a:prstGeom prst="rect">
            <a:avLst/>
          </a:prstGeom>
          <a:noFill/>
        </p:spPr>
        <p:txBody>
          <a:bodyPr>
            <a:spAutoFit/>
          </a:bodyPr>
          <a:lstStyle/>
          <a:p>
            <a:pPr fontAlgn="auto">
              <a:lnSpc>
                <a:spcPct val="200000"/>
              </a:lnSpc>
              <a:spcBef>
                <a:spcPts val="0"/>
              </a:spcBef>
              <a:spcAft>
                <a:spcPts val="0"/>
              </a:spcAft>
              <a:defRPr/>
            </a:pPr>
            <a:r>
              <a:rPr lang="en-US" altLang="zh-CN" sz="2000" dirty="0">
                <a:latin typeface="+mn-ea"/>
                <a:ea typeface="+mn-ea"/>
              </a:rPr>
              <a:t>           PGPR</a:t>
            </a:r>
            <a:r>
              <a:rPr lang="zh-CN" altLang="en-US" sz="2000" dirty="0">
                <a:latin typeface="+mn-ea"/>
                <a:ea typeface="+mn-ea"/>
              </a:rPr>
              <a:t>多功能菌剂在草莓上的应用效果</a:t>
            </a:r>
            <a:endParaRPr lang="en-US" altLang="zh-CN" sz="2000" dirty="0">
              <a:latin typeface="+mn-ea"/>
              <a:ea typeface="+mn-ea"/>
            </a:endParaRPr>
          </a:p>
          <a:p>
            <a:pPr fontAlgn="auto">
              <a:lnSpc>
                <a:spcPct val="150000"/>
              </a:lnSpc>
              <a:spcBef>
                <a:spcPts val="0"/>
              </a:spcBef>
              <a:spcAft>
                <a:spcPts val="0"/>
              </a:spcAft>
              <a:defRPr/>
            </a:pPr>
            <a:r>
              <a:rPr lang="zh-CN" altLang="en-US" dirty="0">
                <a:latin typeface="+mn-lt"/>
                <a:ea typeface="+mn-ea"/>
              </a:rPr>
              <a:t>         试验由保定市清苑县农业局李老师主持，效果显示：在草莓上应用</a:t>
            </a:r>
            <a:r>
              <a:rPr lang="en-US" altLang="zh-CN" dirty="0">
                <a:latin typeface="+mn-lt"/>
                <a:ea typeface="+mn-ea"/>
              </a:rPr>
              <a:t>PGPR</a:t>
            </a:r>
            <a:r>
              <a:rPr lang="zh-CN" altLang="en-US" dirty="0">
                <a:latin typeface="+mn-lt"/>
                <a:ea typeface="+mn-ea"/>
              </a:rPr>
              <a:t>多功能菌剂，能够完全代替氯化苦熏蒸，省时、省力、无公害。</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3500438" y="357188"/>
            <a:ext cx="2714625" cy="461962"/>
          </a:xfrm>
          <a:prstGeom prst="rect">
            <a:avLst/>
          </a:prstGeom>
          <a:noFill/>
          <a:ln w="9525">
            <a:noFill/>
            <a:miter lim="800000"/>
            <a:headEnd/>
            <a:tailEnd/>
          </a:ln>
        </p:spPr>
        <p:txBody>
          <a:bodyPr>
            <a:spAutoFit/>
          </a:bodyPr>
          <a:lstStyle/>
          <a:p>
            <a:pPr>
              <a:defRPr/>
            </a:pPr>
            <a:r>
              <a:rPr lang="zh-CN" altLang="en-US" sz="2400" b="1">
                <a:solidFill>
                  <a:srgbClr val="0206BE"/>
                </a:solidFill>
                <a:effectLst>
                  <a:outerShdw blurRad="38100" dist="38100" dir="2700000" algn="tl">
                    <a:srgbClr val="C0C0C0"/>
                  </a:outerShdw>
                </a:effectLst>
                <a:latin typeface="黑体" pitchFamily="2" charset="-122"/>
                <a:ea typeface="黑体" pitchFamily="2" charset="-122"/>
              </a:rPr>
              <a:t>产品示范效果</a:t>
            </a:r>
          </a:p>
        </p:txBody>
      </p:sp>
      <p:sp>
        <p:nvSpPr>
          <p:cNvPr id="44035" name="TextBox 5"/>
          <p:cNvSpPr txBox="1">
            <a:spLocks noChangeArrowheads="1"/>
          </p:cNvSpPr>
          <p:nvPr/>
        </p:nvSpPr>
        <p:spPr bwMode="auto">
          <a:xfrm>
            <a:off x="714375" y="3929063"/>
            <a:ext cx="7643813" cy="1935162"/>
          </a:xfrm>
          <a:prstGeom prst="rect">
            <a:avLst/>
          </a:prstGeom>
          <a:noFill/>
          <a:ln w="9525">
            <a:noFill/>
            <a:miter lim="800000"/>
            <a:headEnd/>
            <a:tailEnd/>
          </a:ln>
        </p:spPr>
        <p:txBody>
          <a:bodyPr>
            <a:spAutoFit/>
          </a:bodyPr>
          <a:lstStyle/>
          <a:p>
            <a:pPr>
              <a:lnSpc>
                <a:spcPct val="200000"/>
              </a:lnSpc>
            </a:pPr>
            <a:r>
              <a:rPr lang="en-US" altLang="zh-CN" sz="2000">
                <a:latin typeface="黑体" pitchFamily="2" charset="-122"/>
                <a:ea typeface="黑体" pitchFamily="2" charset="-122"/>
              </a:rPr>
              <a:t>           PGPR</a:t>
            </a:r>
            <a:r>
              <a:rPr lang="zh-CN" altLang="en-US" sz="2000">
                <a:latin typeface="黑体" pitchFamily="2" charset="-122"/>
                <a:ea typeface="黑体" pitchFamily="2" charset="-122"/>
              </a:rPr>
              <a:t>多功能菌剂在西葫芦上的应用效果</a:t>
            </a:r>
            <a:endParaRPr lang="en-US" sz="2000">
              <a:latin typeface="黑体" pitchFamily="2" charset="-122"/>
              <a:ea typeface="黑体" pitchFamily="2" charset="-122"/>
            </a:endParaRPr>
          </a:p>
          <a:p>
            <a:pPr>
              <a:lnSpc>
                <a:spcPct val="150000"/>
              </a:lnSpc>
            </a:pPr>
            <a:r>
              <a:rPr lang="zh-CN" altLang="en-US" sz="2000">
                <a:latin typeface="宋体" pitchFamily="2" charset="-122"/>
                <a:ea typeface="黑体" pitchFamily="2" charset="-122"/>
              </a:rPr>
              <a:t>    </a:t>
            </a:r>
            <a:r>
              <a:rPr lang="zh-CN" altLang="en-US">
                <a:latin typeface="宋体" pitchFamily="2" charset="-122"/>
                <a:ea typeface="黑体" pitchFamily="2" charset="-122"/>
              </a:rPr>
              <a:t>示范地点在淄博市临淄区皇城镇。施用</a:t>
            </a:r>
            <a:r>
              <a:rPr lang="en-US" altLang="zh-CN">
                <a:latin typeface="宋体" pitchFamily="2" charset="-122"/>
                <a:ea typeface="黑体" pitchFamily="2" charset="-122"/>
              </a:rPr>
              <a:t>PGPR</a:t>
            </a:r>
            <a:r>
              <a:rPr lang="zh-CN" altLang="en-US">
                <a:latin typeface="宋体" pitchFamily="2" charset="-122"/>
                <a:ea typeface="黑体" pitchFamily="2" charset="-122"/>
              </a:rPr>
              <a:t>多功能菌剂，有效防治西葫芦死棵病，与对照相比，防治率达</a:t>
            </a:r>
            <a:r>
              <a:rPr lang="en-US" altLang="zh-CN">
                <a:latin typeface="宋体" pitchFamily="2" charset="-122"/>
                <a:ea typeface="黑体" pitchFamily="2" charset="-122"/>
              </a:rPr>
              <a:t>80%</a:t>
            </a:r>
            <a:r>
              <a:rPr lang="zh-CN" altLang="en-US">
                <a:latin typeface="宋体" pitchFamily="2" charset="-122"/>
                <a:ea typeface="黑体" pitchFamily="2" charset="-122"/>
              </a:rPr>
              <a:t>以上，并且能够抑制西葫芦生长后期出现的白粉病。</a:t>
            </a:r>
            <a:endParaRPr lang="en-US">
              <a:latin typeface="宋体" pitchFamily="2" charset="-122"/>
              <a:ea typeface="黑体" pitchFamily="2" charset="-122"/>
            </a:endParaRPr>
          </a:p>
        </p:txBody>
      </p:sp>
      <p:pic>
        <p:nvPicPr>
          <p:cNvPr id="44036" name="图片 6" descr="西葫芦1.jpg"/>
          <p:cNvPicPr>
            <a:picLocks noChangeAspect="1" noChangeArrowheads="1"/>
          </p:cNvPicPr>
          <p:nvPr/>
        </p:nvPicPr>
        <p:blipFill>
          <a:blip r:embed="rId2" cstate="email"/>
          <a:srcRect/>
          <a:stretch>
            <a:fillRect/>
          </a:stretch>
        </p:blipFill>
        <p:spPr bwMode="auto">
          <a:xfrm>
            <a:off x="428625" y="1143000"/>
            <a:ext cx="3995738" cy="2643188"/>
          </a:xfrm>
          <a:prstGeom prst="rect">
            <a:avLst/>
          </a:prstGeom>
          <a:noFill/>
          <a:ln w="9525">
            <a:noFill/>
            <a:miter lim="800000"/>
            <a:headEnd/>
            <a:tailEnd/>
          </a:ln>
        </p:spPr>
      </p:pic>
      <p:pic>
        <p:nvPicPr>
          <p:cNvPr id="44037" name="图片 7" descr="西葫芦2.jpg"/>
          <p:cNvPicPr>
            <a:picLocks noChangeAspect="1" noChangeArrowheads="1"/>
          </p:cNvPicPr>
          <p:nvPr/>
        </p:nvPicPr>
        <p:blipFill>
          <a:blip r:embed="rId3" cstate="email"/>
          <a:srcRect/>
          <a:stretch>
            <a:fillRect/>
          </a:stretch>
        </p:blipFill>
        <p:spPr bwMode="auto">
          <a:xfrm>
            <a:off x="4572000" y="1143000"/>
            <a:ext cx="3995738"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页脚占位符 1"/>
          <p:cNvSpPr txBox="1">
            <a:spLocks noGrp="1" noChangeArrowheads="1"/>
          </p:cNvSpPr>
          <p:nvPr/>
        </p:nvSpPr>
        <p:spPr bwMode="auto">
          <a:xfrm>
            <a:off x="5334000" y="6400800"/>
            <a:ext cx="3733800" cy="284163"/>
          </a:xfrm>
          <a:prstGeom prst="rect">
            <a:avLst/>
          </a:prstGeom>
          <a:noFill/>
          <a:ln w="9525">
            <a:noFill/>
            <a:miter lim="800000"/>
            <a:headEnd/>
            <a:tailEnd/>
          </a:ln>
        </p:spPr>
        <p:txBody>
          <a:bodyPr anchor="ctr"/>
          <a:lstStyle/>
          <a:p>
            <a:pPr algn="r"/>
            <a:r>
              <a:rPr lang="en-US" altLang="zh-CN" sz="1100">
                <a:solidFill>
                  <a:srgbClr val="636363"/>
                </a:solidFill>
                <a:latin typeface="Franklin Gothic Book" pitchFamily="34" charset="0"/>
                <a:ea typeface="黑体" pitchFamily="2" charset="-122"/>
              </a:rPr>
              <a:t>LOGO</a:t>
            </a:r>
          </a:p>
        </p:txBody>
      </p:sp>
      <p:pic>
        <p:nvPicPr>
          <p:cNvPr id="45059" name="图片 2" descr="G:\业务员\淄博所有\淄博照片\DSC03261.JPG"/>
          <p:cNvPicPr>
            <a:picLocks noChangeAspect="1" noChangeArrowheads="1"/>
          </p:cNvPicPr>
          <p:nvPr/>
        </p:nvPicPr>
        <p:blipFill>
          <a:blip r:embed="rId2" cstate="email"/>
          <a:srcRect/>
          <a:stretch>
            <a:fillRect/>
          </a:stretch>
        </p:blipFill>
        <p:spPr bwMode="auto">
          <a:xfrm>
            <a:off x="428625" y="1571625"/>
            <a:ext cx="4097338" cy="3071813"/>
          </a:xfrm>
          <a:prstGeom prst="rect">
            <a:avLst/>
          </a:prstGeom>
          <a:noFill/>
          <a:ln w="9525">
            <a:noFill/>
            <a:miter lim="800000"/>
            <a:headEnd/>
            <a:tailEnd/>
          </a:ln>
        </p:spPr>
      </p:pic>
      <p:pic>
        <p:nvPicPr>
          <p:cNvPr id="45060" name="图片 3" descr="G:\所有照片\草莓\微生物菌剂西瓜\SAM_1695.JPG"/>
          <p:cNvPicPr>
            <a:picLocks noChangeAspect="1" noChangeArrowheads="1"/>
          </p:cNvPicPr>
          <p:nvPr/>
        </p:nvPicPr>
        <p:blipFill>
          <a:blip r:embed="rId3" cstate="email"/>
          <a:srcRect/>
          <a:stretch>
            <a:fillRect/>
          </a:stretch>
        </p:blipFill>
        <p:spPr bwMode="auto">
          <a:xfrm>
            <a:off x="4572000" y="1589088"/>
            <a:ext cx="4071938" cy="3060700"/>
          </a:xfrm>
          <a:prstGeom prst="rect">
            <a:avLst/>
          </a:prstGeom>
          <a:noFill/>
          <a:ln w="9525">
            <a:noFill/>
            <a:miter lim="800000"/>
            <a:headEnd/>
            <a:tailEnd/>
          </a:ln>
        </p:spPr>
      </p:pic>
      <p:sp>
        <p:nvSpPr>
          <p:cNvPr id="43013" name="TextBox 5"/>
          <p:cNvSpPr txBox="1">
            <a:spLocks noChangeArrowheads="1"/>
          </p:cNvSpPr>
          <p:nvPr/>
        </p:nvSpPr>
        <p:spPr bwMode="auto">
          <a:xfrm>
            <a:off x="3500438" y="642938"/>
            <a:ext cx="2357437" cy="461962"/>
          </a:xfrm>
          <a:prstGeom prst="rect">
            <a:avLst/>
          </a:prstGeom>
          <a:noFill/>
          <a:ln w="9525">
            <a:noFill/>
            <a:miter lim="800000"/>
            <a:headEnd/>
            <a:tailEnd/>
          </a:ln>
        </p:spPr>
        <p:txBody>
          <a:bodyPr>
            <a:spAutoFit/>
          </a:bodyPr>
          <a:lstStyle/>
          <a:p>
            <a:pPr>
              <a:defRPr/>
            </a:pPr>
            <a:r>
              <a:rPr lang="zh-CN" altLang="en-US" sz="2400" b="1">
                <a:solidFill>
                  <a:srgbClr val="0206BE"/>
                </a:solidFill>
                <a:effectLst>
                  <a:outerShdw blurRad="38100" dist="38100" dir="2700000" algn="tl">
                    <a:srgbClr val="C0C0C0"/>
                  </a:outerShdw>
                </a:effectLst>
                <a:latin typeface="黑体" pitchFamily="2" charset="-122"/>
                <a:ea typeface="黑体" pitchFamily="2" charset="-122"/>
              </a:rPr>
              <a:t>产品示范效果</a:t>
            </a:r>
          </a:p>
        </p:txBody>
      </p:sp>
      <p:sp>
        <p:nvSpPr>
          <p:cNvPr id="45062" name="Text Box 2"/>
          <p:cNvSpPr txBox="1">
            <a:spLocks noChangeArrowheads="1"/>
          </p:cNvSpPr>
          <p:nvPr/>
        </p:nvSpPr>
        <p:spPr bwMode="auto">
          <a:xfrm>
            <a:off x="4786313" y="5000625"/>
            <a:ext cx="3143250" cy="869950"/>
          </a:xfrm>
          <a:prstGeom prst="rect">
            <a:avLst/>
          </a:prstGeom>
          <a:solidFill>
            <a:srgbClr val="FFFFFF"/>
          </a:solidFill>
          <a:ln w="9525">
            <a:solidFill>
              <a:srgbClr val="FFFFFF"/>
            </a:solidFill>
            <a:miter lim="800000"/>
            <a:headEnd/>
            <a:tailEnd/>
          </a:ln>
        </p:spPr>
        <p:txBody>
          <a:bodyPr>
            <a:spAutoFit/>
          </a:bodyPr>
          <a:lstStyle/>
          <a:p>
            <a:pPr algn="ctr">
              <a:lnSpc>
                <a:spcPct val="150000"/>
              </a:lnSpc>
            </a:pPr>
            <a:r>
              <a:rPr lang="en-US" altLang="zh-CN" b="1">
                <a:latin typeface="宋体" pitchFamily="2" charset="-122"/>
              </a:rPr>
              <a:t>PGPR</a:t>
            </a:r>
            <a:r>
              <a:rPr lang="zh-CN" altLang="en-US" b="1">
                <a:latin typeface="宋体" pitchFamily="2" charset="-122"/>
              </a:rPr>
              <a:t>多功能菌剂在西瓜上</a:t>
            </a:r>
            <a:endParaRPr lang="en-US" b="1">
              <a:latin typeface="宋体" pitchFamily="2" charset="-122"/>
            </a:endParaRPr>
          </a:p>
          <a:p>
            <a:pPr algn="ctr">
              <a:lnSpc>
                <a:spcPct val="150000"/>
              </a:lnSpc>
            </a:pPr>
            <a:r>
              <a:rPr lang="zh-CN" altLang="en-US" b="1">
                <a:latin typeface="宋体" pitchFamily="2" charset="-122"/>
              </a:rPr>
              <a:t>应用效果</a:t>
            </a:r>
            <a:endParaRPr lang="zh-CN" altLang="en-US"/>
          </a:p>
        </p:txBody>
      </p:sp>
      <p:sp>
        <p:nvSpPr>
          <p:cNvPr id="45063" name="Text Box 3"/>
          <p:cNvSpPr txBox="1">
            <a:spLocks noChangeArrowheads="1"/>
          </p:cNvSpPr>
          <p:nvPr/>
        </p:nvSpPr>
        <p:spPr bwMode="auto">
          <a:xfrm>
            <a:off x="571500" y="4929188"/>
            <a:ext cx="3786188" cy="869950"/>
          </a:xfrm>
          <a:prstGeom prst="rect">
            <a:avLst/>
          </a:prstGeom>
          <a:solidFill>
            <a:srgbClr val="FFFFFF"/>
          </a:solidFill>
          <a:ln w="9525">
            <a:solidFill>
              <a:srgbClr val="FFFFFF"/>
            </a:solidFill>
            <a:miter lim="800000"/>
            <a:headEnd/>
            <a:tailEnd/>
          </a:ln>
        </p:spPr>
        <p:txBody>
          <a:bodyPr>
            <a:spAutoFit/>
          </a:bodyPr>
          <a:lstStyle/>
          <a:p>
            <a:pPr algn="ctr">
              <a:lnSpc>
                <a:spcPct val="150000"/>
              </a:lnSpc>
            </a:pPr>
            <a:r>
              <a:rPr lang="en-US" altLang="zh-CN" b="1">
                <a:latin typeface="宋体" pitchFamily="2" charset="-122"/>
              </a:rPr>
              <a:t>PGPR</a:t>
            </a:r>
            <a:r>
              <a:rPr lang="zh-CN" altLang="en-US" b="1">
                <a:latin typeface="宋体" pitchFamily="2" charset="-122"/>
              </a:rPr>
              <a:t>多功能菌剂在辣椒上的</a:t>
            </a:r>
            <a:endParaRPr lang="en-US" b="1">
              <a:latin typeface="宋体" pitchFamily="2" charset="-122"/>
            </a:endParaRPr>
          </a:p>
          <a:p>
            <a:pPr algn="ctr">
              <a:lnSpc>
                <a:spcPct val="150000"/>
              </a:lnSpc>
            </a:pPr>
            <a:r>
              <a:rPr lang="zh-CN" altLang="en-US" b="1">
                <a:latin typeface="宋体" pitchFamily="2" charset="-122"/>
              </a:rPr>
              <a:t>使用效果对比图</a:t>
            </a: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所有照片\青州盆栽\001.JPG"/>
          <p:cNvPicPr>
            <a:picLocks noChangeAspect="1" noChangeArrowheads="1"/>
          </p:cNvPicPr>
          <p:nvPr/>
        </p:nvPicPr>
        <p:blipFill>
          <a:blip r:embed="rId2" cstate="email"/>
          <a:srcRect/>
          <a:stretch>
            <a:fillRect/>
          </a:stretch>
        </p:blipFill>
        <p:spPr bwMode="auto">
          <a:xfrm>
            <a:off x="428625" y="914400"/>
            <a:ext cx="4854575" cy="2728913"/>
          </a:xfrm>
          <a:prstGeom prst="rect">
            <a:avLst/>
          </a:prstGeom>
          <a:noFill/>
          <a:ln w="9525">
            <a:noFill/>
            <a:miter lim="800000"/>
            <a:headEnd/>
            <a:tailEnd/>
          </a:ln>
        </p:spPr>
      </p:pic>
      <p:pic>
        <p:nvPicPr>
          <p:cNvPr id="46083" name="Picture 3" descr="G:\所有照片\青州盆栽\003.JPG"/>
          <p:cNvPicPr>
            <a:picLocks noChangeAspect="1" noChangeArrowheads="1"/>
          </p:cNvPicPr>
          <p:nvPr/>
        </p:nvPicPr>
        <p:blipFill>
          <a:blip r:embed="rId3" cstate="email"/>
          <a:srcRect/>
          <a:stretch>
            <a:fillRect/>
          </a:stretch>
        </p:blipFill>
        <p:spPr bwMode="auto">
          <a:xfrm>
            <a:off x="428625" y="3713163"/>
            <a:ext cx="4833938" cy="2716212"/>
          </a:xfrm>
          <a:prstGeom prst="rect">
            <a:avLst/>
          </a:prstGeom>
          <a:noFill/>
          <a:ln w="9525">
            <a:noFill/>
            <a:miter lim="800000"/>
            <a:headEnd/>
            <a:tailEnd/>
          </a:ln>
        </p:spPr>
      </p:pic>
      <p:sp>
        <p:nvSpPr>
          <p:cNvPr id="46084" name="TextBox 4"/>
          <p:cNvSpPr txBox="1">
            <a:spLocks noChangeArrowheads="1"/>
          </p:cNvSpPr>
          <p:nvPr/>
        </p:nvSpPr>
        <p:spPr bwMode="auto">
          <a:xfrm>
            <a:off x="6072188" y="4286250"/>
            <a:ext cx="2571750" cy="1736725"/>
          </a:xfrm>
          <a:prstGeom prst="rect">
            <a:avLst/>
          </a:prstGeom>
          <a:noFill/>
          <a:ln w="9525">
            <a:noFill/>
            <a:miter lim="800000"/>
            <a:headEnd/>
            <a:tailEnd/>
          </a:ln>
        </p:spPr>
        <p:txBody>
          <a:bodyPr>
            <a:spAutoFit/>
          </a:bodyPr>
          <a:lstStyle/>
          <a:p>
            <a:pPr>
              <a:lnSpc>
                <a:spcPct val="150000"/>
              </a:lnSpc>
            </a:pPr>
            <a:r>
              <a:rPr lang="zh-CN" altLang="en-US">
                <a:latin typeface="Franklin Gothic Book" pitchFamily="34" charset="0"/>
                <a:ea typeface="黑体" pitchFamily="2" charset="-122"/>
              </a:rPr>
              <a:t>   青州李经理亲自使用多功能菌剂在辣椒、豆角和苦瓜上做的对比试验</a:t>
            </a:r>
          </a:p>
        </p:txBody>
      </p:sp>
      <p:pic>
        <p:nvPicPr>
          <p:cNvPr id="46085" name="Picture 4" descr="G:\所有照片\苦瓜\111 037.jpg"/>
          <p:cNvPicPr>
            <a:picLocks noChangeAspect="1" noChangeArrowheads="1"/>
          </p:cNvPicPr>
          <p:nvPr/>
        </p:nvPicPr>
        <p:blipFill>
          <a:blip r:embed="rId4" cstate="email"/>
          <a:srcRect/>
          <a:stretch>
            <a:fillRect/>
          </a:stretch>
        </p:blipFill>
        <p:spPr bwMode="auto">
          <a:xfrm>
            <a:off x="5357813" y="1196975"/>
            <a:ext cx="3668712" cy="2446338"/>
          </a:xfrm>
          <a:prstGeom prst="rect">
            <a:avLst/>
          </a:prstGeom>
          <a:noFill/>
          <a:ln w="9525">
            <a:noFill/>
            <a:miter lim="800000"/>
            <a:headEnd/>
            <a:tailEnd/>
          </a:ln>
        </p:spPr>
      </p:pic>
      <p:sp>
        <p:nvSpPr>
          <p:cNvPr id="46086" name="Text Box 2"/>
          <p:cNvSpPr txBox="1">
            <a:spLocks noChangeArrowheads="1"/>
          </p:cNvSpPr>
          <p:nvPr/>
        </p:nvSpPr>
        <p:spPr bwMode="auto">
          <a:xfrm>
            <a:off x="4786313" y="3367088"/>
            <a:ext cx="508000" cy="276225"/>
          </a:xfrm>
          <a:prstGeom prst="rect">
            <a:avLst/>
          </a:prstGeom>
          <a:solidFill>
            <a:srgbClr val="FFFFFF"/>
          </a:solidFill>
          <a:ln w="9525">
            <a:solidFill>
              <a:srgbClr val="000000"/>
            </a:solidFill>
            <a:miter lim="800000"/>
            <a:headEnd/>
            <a:tailEnd/>
          </a:ln>
        </p:spPr>
        <p:txBody>
          <a:bodyPr>
            <a:spAutoFit/>
          </a:bodyPr>
          <a:lstStyle/>
          <a:p>
            <a:pPr algn="just"/>
            <a:r>
              <a:rPr lang="zh-CN" altLang="en-US" sz="1200" b="1">
                <a:latin typeface="Calibri" pitchFamily="34" charset="0"/>
              </a:rPr>
              <a:t>对照</a:t>
            </a:r>
            <a:endParaRPr lang="zh-CN" altLang="en-US" sz="1200"/>
          </a:p>
        </p:txBody>
      </p:sp>
      <p:sp>
        <p:nvSpPr>
          <p:cNvPr id="46087" name="Text Box 3"/>
          <p:cNvSpPr txBox="1">
            <a:spLocks noChangeArrowheads="1"/>
          </p:cNvSpPr>
          <p:nvPr/>
        </p:nvSpPr>
        <p:spPr bwMode="auto">
          <a:xfrm>
            <a:off x="428625" y="3357563"/>
            <a:ext cx="488950" cy="276225"/>
          </a:xfrm>
          <a:prstGeom prst="rect">
            <a:avLst/>
          </a:prstGeom>
          <a:solidFill>
            <a:srgbClr val="FFFFFF"/>
          </a:solidFill>
          <a:ln w="9525">
            <a:solidFill>
              <a:srgbClr val="000000"/>
            </a:solidFill>
            <a:miter lim="800000"/>
            <a:headEnd/>
            <a:tailEnd/>
          </a:ln>
        </p:spPr>
        <p:txBody>
          <a:bodyPr>
            <a:spAutoFit/>
          </a:bodyPr>
          <a:lstStyle/>
          <a:p>
            <a:pPr algn="just"/>
            <a:r>
              <a:rPr lang="zh-CN" altLang="en-US" sz="1200" b="1">
                <a:latin typeface="Calibri" pitchFamily="34" charset="0"/>
              </a:rPr>
              <a:t>处理</a:t>
            </a:r>
            <a:endParaRPr lang="zh-CN" altLang="en-US" sz="1200"/>
          </a:p>
        </p:txBody>
      </p:sp>
      <p:sp>
        <p:nvSpPr>
          <p:cNvPr id="46088" name="Text Box 3"/>
          <p:cNvSpPr txBox="1">
            <a:spLocks noChangeArrowheads="1"/>
          </p:cNvSpPr>
          <p:nvPr/>
        </p:nvSpPr>
        <p:spPr bwMode="auto">
          <a:xfrm>
            <a:off x="439738" y="6153150"/>
            <a:ext cx="488950" cy="276225"/>
          </a:xfrm>
          <a:prstGeom prst="rect">
            <a:avLst/>
          </a:prstGeom>
          <a:solidFill>
            <a:srgbClr val="FFFFFF"/>
          </a:solidFill>
          <a:ln w="9525">
            <a:solidFill>
              <a:srgbClr val="000000"/>
            </a:solidFill>
            <a:miter lim="800000"/>
            <a:headEnd/>
            <a:tailEnd/>
          </a:ln>
        </p:spPr>
        <p:txBody>
          <a:bodyPr>
            <a:spAutoFit/>
          </a:bodyPr>
          <a:lstStyle/>
          <a:p>
            <a:pPr algn="just"/>
            <a:r>
              <a:rPr lang="zh-CN" altLang="en-US" sz="1200" b="1">
                <a:latin typeface="Calibri" pitchFamily="34" charset="0"/>
              </a:rPr>
              <a:t>处理</a:t>
            </a:r>
            <a:endParaRPr lang="zh-CN" altLang="en-US" sz="1200"/>
          </a:p>
        </p:txBody>
      </p:sp>
      <p:sp>
        <p:nvSpPr>
          <p:cNvPr id="46089" name="Text Box 2"/>
          <p:cNvSpPr txBox="1">
            <a:spLocks noChangeArrowheads="1"/>
          </p:cNvSpPr>
          <p:nvPr/>
        </p:nvSpPr>
        <p:spPr bwMode="auto">
          <a:xfrm>
            <a:off x="4714875" y="6153150"/>
            <a:ext cx="508000" cy="276225"/>
          </a:xfrm>
          <a:prstGeom prst="rect">
            <a:avLst/>
          </a:prstGeom>
          <a:solidFill>
            <a:srgbClr val="FFFFFF"/>
          </a:solidFill>
          <a:ln w="9525">
            <a:solidFill>
              <a:srgbClr val="000000"/>
            </a:solidFill>
            <a:miter lim="800000"/>
            <a:headEnd/>
            <a:tailEnd/>
          </a:ln>
        </p:spPr>
        <p:txBody>
          <a:bodyPr>
            <a:spAutoFit/>
          </a:bodyPr>
          <a:lstStyle/>
          <a:p>
            <a:pPr algn="just"/>
            <a:r>
              <a:rPr lang="zh-CN" altLang="en-US" sz="1200" b="1">
                <a:latin typeface="Calibri" pitchFamily="34" charset="0"/>
              </a:rPr>
              <a:t>对照</a:t>
            </a:r>
            <a:endParaRPr lang="zh-CN" altLang="en-US" sz="1200"/>
          </a:p>
        </p:txBody>
      </p:sp>
      <p:sp>
        <p:nvSpPr>
          <p:cNvPr id="46090" name="Text Box 2"/>
          <p:cNvSpPr txBox="1">
            <a:spLocks noChangeArrowheads="1"/>
          </p:cNvSpPr>
          <p:nvPr/>
        </p:nvSpPr>
        <p:spPr bwMode="auto">
          <a:xfrm>
            <a:off x="8501063" y="3367088"/>
            <a:ext cx="508000" cy="276225"/>
          </a:xfrm>
          <a:prstGeom prst="rect">
            <a:avLst/>
          </a:prstGeom>
          <a:solidFill>
            <a:srgbClr val="FFFFFF"/>
          </a:solidFill>
          <a:ln w="9525">
            <a:solidFill>
              <a:srgbClr val="000000"/>
            </a:solidFill>
            <a:miter lim="800000"/>
            <a:headEnd/>
            <a:tailEnd/>
          </a:ln>
        </p:spPr>
        <p:txBody>
          <a:bodyPr>
            <a:spAutoFit/>
          </a:bodyPr>
          <a:lstStyle/>
          <a:p>
            <a:pPr algn="just"/>
            <a:r>
              <a:rPr lang="zh-CN" altLang="en-US" sz="1200" b="1">
                <a:latin typeface="Calibri" pitchFamily="34" charset="0"/>
              </a:rPr>
              <a:t>对照</a:t>
            </a:r>
            <a:endParaRPr lang="zh-CN" altLang="en-US" sz="1200"/>
          </a:p>
        </p:txBody>
      </p:sp>
      <p:sp>
        <p:nvSpPr>
          <p:cNvPr id="46091" name="Text Box 3"/>
          <p:cNvSpPr txBox="1">
            <a:spLocks noChangeArrowheads="1"/>
          </p:cNvSpPr>
          <p:nvPr/>
        </p:nvSpPr>
        <p:spPr bwMode="auto">
          <a:xfrm>
            <a:off x="5357813" y="3367088"/>
            <a:ext cx="488950" cy="276225"/>
          </a:xfrm>
          <a:prstGeom prst="rect">
            <a:avLst/>
          </a:prstGeom>
          <a:solidFill>
            <a:srgbClr val="FFFFFF"/>
          </a:solidFill>
          <a:ln w="9525">
            <a:solidFill>
              <a:srgbClr val="000000"/>
            </a:solidFill>
            <a:miter lim="800000"/>
            <a:headEnd/>
            <a:tailEnd/>
          </a:ln>
        </p:spPr>
        <p:txBody>
          <a:bodyPr>
            <a:spAutoFit/>
          </a:bodyPr>
          <a:lstStyle/>
          <a:p>
            <a:pPr algn="just"/>
            <a:r>
              <a:rPr lang="zh-CN" altLang="en-US" sz="1200" b="1">
                <a:latin typeface="Calibri" pitchFamily="34" charset="0"/>
              </a:rPr>
              <a:t>处理</a:t>
            </a:r>
            <a:endParaRPr lang="zh-CN" altLang="en-US" sz="1200"/>
          </a:p>
        </p:txBody>
      </p:sp>
      <p:sp>
        <p:nvSpPr>
          <p:cNvPr id="44044" name="TextBox 12"/>
          <p:cNvSpPr txBox="1">
            <a:spLocks noChangeArrowheads="1"/>
          </p:cNvSpPr>
          <p:nvPr/>
        </p:nvSpPr>
        <p:spPr bwMode="auto">
          <a:xfrm>
            <a:off x="3500438" y="285750"/>
            <a:ext cx="2357437" cy="461963"/>
          </a:xfrm>
          <a:prstGeom prst="rect">
            <a:avLst/>
          </a:prstGeom>
          <a:noFill/>
          <a:ln w="9525">
            <a:noFill/>
            <a:miter lim="800000"/>
            <a:headEnd/>
            <a:tailEnd/>
          </a:ln>
        </p:spPr>
        <p:txBody>
          <a:bodyPr>
            <a:spAutoFit/>
          </a:bodyPr>
          <a:lstStyle/>
          <a:p>
            <a:pPr>
              <a:defRPr/>
            </a:pPr>
            <a:r>
              <a:rPr lang="zh-CN" altLang="en-US" sz="2400" b="1">
                <a:solidFill>
                  <a:srgbClr val="0206BE"/>
                </a:solidFill>
                <a:effectLst>
                  <a:outerShdw blurRad="38100" dist="38100" dir="2700000" algn="tl">
                    <a:srgbClr val="C0C0C0"/>
                  </a:outerShdw>
                </a:effectLst>
                <a:latin typeface="黑体" pitchFamily="2" charset="-122"/>
                <a:ea typeface="黑体" pitchFamily="2" charset="-122"/>
              </a:rPr>
              <a:t>产品示范效果</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12" descr="4.jpg"/>
          <p:cNvPicPr>
            <a:picLocks noChangeAspect="1"/>
          </p:cNvPicPr>
          <p:nvPr/>
        </p:nvPicPr>
        <p:blipFill>
          <a:blip r:embed="rId2" cstate="email"/>
          <a:srcRect/>
          <a:stretch>
            <a:fillRect/>
          </a:stretch>
        </p:blipFill>
        <p:spPr bwMode="auto">
          <a:xfrm>
            <a:off x="1349375" y="44450"/>
            <a:ext cx="3294063" cy="4392613"/>
          </a:xfrm>
          <a:prstGeom prst="rect">
            <a:avLst/>
          </a:prstGeom>
          <a:noFill/>
          <a:ln w="9525">
            <a:noFill/>
            <a:miter lim="800000"/>
            <a:headEnd/>
            <a:tailEnd/>
          </a:ln>
        </p:spPr>
      </p:pic>
      <p:pic>
        <p:nvPicPr>
          <p:cNvPr id="48131" name="图片 3" descr="QQ图片20140517090229.jpg"/>
          <p:cNvPicPr>
            <a:picLocks noChangeAspect="1"/>
          </p:cNvPicPr>
          <p:nvPr/>
        </p:nvPicPr>
        <p:blipFill>
          <a:blip r:embed="rId3" cstate="email"/>
          <a:srcRect/>
          <a:stretch>
            <a:fillRect/>
          </a:stretch>
        </p:blipFill>
        <p:spPr bwMode="auto">
          <a:xfrm>
            <a:off x="4621213" y="44450"/>
            <a:ext cx="3294062" cy="4392613"/>
          </a:xfrm>
          <a:prstGeom prst="rect">
            <a:avLst/>
          </a:prstGeom>
          <a:noFill/>
          <a:ln w="9525">
            <a:noFill/>
            <a:miter lim="800000"/>
            <a:headEnd/>
            <a:tailEnd/>
          </a:ln>
        </p:spPr>
      </p:pic>
      <p:sp>
        <p:nvSpPr>
          <p:cNvPr id="48132" name="TextBox 5"/>
          <p:cNvSpPr txBox="1">
            <a:spLocks noChangeArrowheads="1"/>
          </p:cNvSpPr>
          <p:nvPr/>
        </p:nvSpPr>
        <p:spPr bwMode="auto">
          <a:xfrm>
            <a:off x="2843213" y="3933825"/>
            <a:ext cx="1368425" cy="368300"/>
          </a:xfrm>
          <a:prstGeom prst="rect">
            <a:avLst/>
          </a:prstGeom>
          <a:noFill/>
          <a:ln w="9525">
            <a:noFill/>
            <a:miter lim="800000"/>
            <a:headEnd/>
            <a:tailEnd/>
          </a:ln>
        </p:spPr>
        <p:txBody>
          <a:bodyPr>
            <a:spAutoFit/>
          </a:bodyPr>
          <a:lstStyle/>
          <a:p>
            <a:r>
              <a:rPr lang="zh-CN" altLang="en-US" b="1">
                <a:solidFill>
                  <a:schemeClr val="bg1"/>
                </a:solidFill>
              </a:rPr>
              <a:t>菌剂处理</a:t>
            </a:r>
          </a:p>
        </p:txBody>
      </p:sp>
      <p:sp>
        <p:nvSpPr>
          <p:cNvPr id="48133" name="TextBox 6"/>
          <p:cNvSpPr txBox="1">
            <a:spLocks noChangeArrowheads="1"/>
          </p:cNvSpPr>
          <p:nvPr/>
        </p:nvSpPr>
        <p:spPr bwMode="auto">
          <a:xfrm>
            <a:off x="5292725" y="3933825"/>
            <a:ext cx="1511300" cy="368300"/>
          </a:xfrm>
          <a:prstGeom prst="rect">
            <a:avLst/>
          </a:prstGeom>
          <a:noFill/>
          <a:ln w="9525">
            <a:noFill/>
            <a:miter lim="800000"/>
            <a:headEnd/>
            <a:tailEnd/>
          </a:ln>
        </p:spPr>
        <p:txBody>
          <a:bodyPr>
            <a:spAutoFit/>
          </a:bodyPr>
          <a:lstStyle/>
          <a:p>
            <a:r>
              <a:rPr lang="zh-CN" altLang="en-US" b="1">
                <a:solidFill>
                  <a:schemeClr val="bg1"/>
                </a:solidFill>
              </a:rPr>
              <a:t>对照</a:t>
            </a:r>
          </a:p>
        </p:txBody>
      </p:sp>
      <p:sp>
        <p:nvSpPr>
          <p:cNvPr id="48134" name="TextBox 7"/>
          <p:cNvSpPr txBox="1">
            <a:spLocks noChangeArrowheads="1"/>
          </p:cNvSpPr>
          <p:nvPr/>
        </p:nvSpPr>
        <p:spPr bwMode="auto">
          <a:xfrm>
            <a:off x="540518" y="4505052"/>
            <a:ext cx="8135938" cy="2308324"/>
          </a:xfrm>
          <a:prstGeom prst="rect">
            <a:avLst/>
          </a:prstGeom>
          <a:noFill/>
          <a:ln w="9525">
            <a:noFill/>
            <a:miter lim="800000"/>
            <a:headEnd/>
            <a:tailEnd/>
          </a:ln>
        </p:spPr>
        <p:txBody>
          <a:bodyPr>
            <a:spAutoFit/>
          </a:bodyPr>
          <a:lstStyle/>
          <a:p>
            <a:r>
              <a:rPr lang="zh-CN" altLang="en-US" sz="1600" b="1" dirty="0">
                <a:solidFill>
                  <a:srgbClr val="FF0000"/>
                </a:solidFill>
              </a:rPr>
              <a:t>实验产品：</a:t>
            </a:r>
            <a:r>
              <a:rPr lang="zh-CN" altLang="en-US" sz="1600" dirty="0"/>
              <a:t>阿维灭线菌</a:t>
            </a:r>
            <a:r>
              <a:rPr lang="en-US" altLang="zh-CN" sz="1600" dirty="0"/>
              <a:t>—5L</a:t>
            </a:r>
          </a:p>
          <a:p>
            <a:r>
              <a:rPr lang="zh-CN" altLang="en-US" sz="1600" b="1" dirty="0">
                <a:solidFill>
                  <a:srgbClr val="FF0000"/>
                </a:solidFill>
              </a:rPr>
              <a:t>作        物：</a:t>
            </a:r>
            <a:r>
              <a:rPr lang="zh-CN" altLang="en-US" sz="1600" dirty="0"/>
              <a:t>黄瓜</a:t>
            </a:r>
            <a:endParaRPr lang="en-US" altLang="zh-CN" sz="1600" dirty="0"/>
          </a:p>
          <a:p>
            <a:r>
              <a:rPr lang="zh-CN" altLang="en-US" sz="1600" b="1" dirty="0">
                <a:solidFill>
                  <a:srgbClr val="FF0000"/>
                </a:solidFill>
              </a:rPr>
              <a:t>地        点：</a:t>
            </a:r>
            <a:r>
              <a:rPr lang="zh-CN" altLang="en-US" sz="1600" dirty="0"/>
              <a:t>德州平原县王杲铺</a:t>
            </a:r>
            <a:endParaRPr lang="en-US" altLang="zh-CN" sz="1600" dirty="0"/>
          </a:p>
          <a:p>
            <a:r>
              <a:rPr lang="zh-CN" altLang="en-US" sz="1600" b="1" dirty="0">
                <a:solidFill>
                  <a:srgbClr val="FF0000"/>
                </a:solidFill>
              </a:rPr>
              <a:t>背景介绍：</a:t>
            </a:r>
            <a:r>
              <a:rPr lang="zh-CN" altLang="en-US" sz="1600" dirty="0"/>
              <a:t>十几年老棚，一直种植黄瓜，近几年线虫危害特别严重，每年</a:t>
            </a:r>
            <a:r>
              <a:rPr lang="en-US" altLang="zh-CN" sz="1600" dirty="0"/>
              <a:t>2</a:t>
            </a:r>
            <a:r>
              <a:rPr lang="zh-CN" altLang="en-US" sz="1600" dirty="0"/>
              <a:t>月底开始发病。此棚一般</a:t>
            </a:r>
            <a:r>
              <a:rPr lang="en-US" altLang="zh-CN" sz="1600" dirty="0"/>
              <a:t>7-10</a:t>
            </a:r>
            <a:r>
              <a:rPr lang="zh-CN" altLang="en-US" sz="1600" dirty="0"/>
              <a:t>月份休棚，用水加入其他药物漫灌</a:t>
            </a:r>
            <a:r>
              <a:rPr lang="en-US" altLang="zh-CN" sz="1600" dirty="0"/>
              <a:t>3</a:t>
            </a:r>
            <a:r>
              <a:rPr lang="zh-CN" altLang="en-US" sz="1600" dirty="0"/>
              <a:t>个月，在黄瓜生长期用过其他产品，但对线虫病害一直没有明显效果</a:t>
            </a:r>
            <a:endParaRPr lang="en-US" altLang="zh-CN" sz="1600" dirty="0"/>
          </a:p>
          <a:p>
            <a:r>
              <a:rPr lang="zh-CN" altLang="en-US" sz="1600" b="1" dirty="0">
                <a:solidFill>
                  <a:srgbClr val="FF0000"/>
                </a:solidFill>
              </a:rPr>
              <a:t>实验用量：</a:t>
            </a:r>
            <a:r>
              <a:rPr lang="zh-CN" altLang="en-US" sz="1600" dirty="0"/>
              <a:t>每亩</a:t>
            </a:r>
            <a:r>
              <a:rPr lang="en-US" altLang="zh-CN" sz="1600" dirty="0"/>
              <a:t>15L</a:t>
            </a:r>
            <a:r>
              <a:rPr lang="zh-CN" altLang="en-US" sz="1600" dirty="0"/>
              <a:t>，稀释后冲施</a:t>
            </a:r>
            <a:endParaRPr lang="en-US" altLang="zh-CN" sz="1600" dirty="0"/>
          </a:p>
          <a:p>
            <a:r>
              <a:rPr lang="zh-CN" altLang="en-US" sz="1600" b="1" dirty="0">
                <a:solidFill>
                  <a:srgbClr val="FF0000"/>
                </a:solidFill>
              </a:rPr>
              <a:t>效        果：</a:t>
            </a:r>
            <a:r>
              <a:rPr lang="zh-CN" altLang="en-US" sz="1600" dirty="0"/>
              <a:t>施用菌剂</a:t>
            </a:r>
            <a:r>
              <a:rPr lang="en-US" altLang="zh-CN" sz="1600" dirty="0"/>
              <a:t>4d</a:t>
            </a:r>
            <a:r>
              <a:rPr lang="zh-CN" altLang="en-US" sz="1600" dirty="0"/>
              <a:t>后，根系开始生出白色新根系，根结状况明显减轻，受损根系迅速修复中</a:t>
            </a:r>
          </a:p>
        </p:txBody>
      </p:sp>
      <p:sp>
        <p:nvSpPr>
          <p:cNvPr id="9" name="椭圆 8"/>
          <p:cNvSpPr/>
          <p:nvPr/>
        </p:nvSpPr>
        <p:spPr>
          <a:xfrm>
            <a:off x="2555875" y="2420938"/>
            <a:ext cx="1368425" cy="7921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136" name="TextBox 15"/>
          <p:cNvSpPr txBox="1">
            <a:spLocks noChangeArrowheads="1"/>
          </p:cNvSpPr>
          <p:nvPr/>
        </p:nvSpPr>
        <p:spPr bwMode="auto">
          <a:xfrm>
            <a:off x="3132138" y="1439863"/>
            <a:ext cx="1079500" cy="260350"/>
          </a:xfrm>
          <a:prstGeom prst="rect">
            <a:avLst/>
          </a:prstGeom>
          <a:noFill/>
          <a:ln w="9525">
            <a:noFill/>
            <a:miter lim="800000"/>
            <a:headEnd/>
            <a:tailEnd/>
          </a:ln>
        </p:spPr>
        <p:txBody>
          <a:bodyPr>
            <a:spAutoFit/>
          </a:bodyPr>
          <a:lstStyle/>
          <a:p>
            <a:r>
              <a:rPr lang="zh-CN" altLang="en-US" sz="1100" b="1">
                <a:solidFill>
                  <a:schemeClr val="bg1"/>
                </a:solidFill>
              </a:rPr>
              <a:t>新生白色根系</a:t>
            </a:r>
          </a:p>
        </p:txBody>
      </p:sp>
      <p:sp>
        <p:nvSpPr>
          <p:cNvPr id="17" name="椭圆 16"/>
          <p:cNvSpPr/>
          <p:nvPr/>
        </p:nvSpPr>
        <p:spPr>
          <a:xfrm>
            <a:off x="6011863" y="1916113"/>
            <a:ext cx="792162" cy="3603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9" name="直接箭头连接符 18"/>
          <p:cNvCxnSpPr/>
          <p:nvPr/>
        </p:nvCxnSpPr>
        <p:spPr>
          <a:xfrm flipV="1">
            <a:off x="6516688" y="1341438"/>
            <a:ext cx="215900" cy="50323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8139" name="TextBox 19"/>
          <p:cNvSpPr txBox="1">
            <a:spLocks noChangeArrowheads="1"/>
          </p:cNvSpPr>
          <p:nvPr/>
        </p:nvSpPr>
        <p:spPr bwMode="auto">
          <a:xfrm>
            <a:off x="6156325" y="992188"/>
            <a:ext cx="1295400" cy="276225"/>
          </a:xfrm>
          <a:prstGeom prst="rect">
            <a:avLst/>
          </a:prstGeom>
          <a:noFill/>
          <a:ln w="9525">
            <a:noFill/>
            <a:miter lim="800000"/>
            <a:headEnd/>
            <a:tailEnd/>
          </a:ln>
        </p:spPr>
        <p:txBody>
          <a:bodyPr>
            <a:spAutoFit/>
          </a:bodyPr>
          <a:lstStyle/>
          <a:p>
            <a:r>
              <a:rPr lang="zh-CN" altLang="en-US" sz="1200" b="1">
                <a:solidFill>
                  <a:schemeClr val="bg1"/>
                </a:solidFill>
              </a:rPr>
              <a:t>黄色根结线虫</a:t>
            </a:r>
          </a:p>
        </p:txBody>
      </p:sp>
      <p:cxnSp>
        <p:nvCxnSpPr>
          <p:cNvPr id="25" name="直接箭头连接符 24"/>
          <p:cNvCxnSpPr/>
          <p:nvPr/>
        </p:nvCxnSpPr>
        <p:spPr>
          <a:xfrm flipV="1">
            <a:off x="3419475" y="1773238"/>
            <a:ext cx="252413" cy="431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idx="4294967295"/>
          </p:nvPr>
        </p:nvSpPr>
        <p:spPr/>
        <p:txBody>
          <a:bodyPr/>
          <a:lstStyle/>
          <a:p>
            <a:pPr eaLnBrk="1" hangingPunct="1"/>
            <a:r>
              <a:rPr lang="zh-CN" altLang="en-US" sz="2800" smtClean="0">
                <a:latin typeface="黑体" pitchFamily="2" charset="-122"/>
                <a:ea typeface="黑体" pitchFamily="2" charset="-122"/>
              </a:rPr>
              <a:t>有机物料腐熟剂应用</a:t>
            </a:r>
          </a:p>
        </p:txBody>
      </p:sp>
      <p:pic>
        <p:nvPicPr>
          <p:cNvPr id="49155" name="Picture 2" descr="c:\DOCUME~1\liugosen\APPLIC~1\360se6\USERDA~1\Temp\137259~1.JPG"/>
          <p:cNvPicPr>
            <a:picLocks noChangeAspect="1" noChangeArrowheads="1"/>
          </p:cNvPicPr>
          <p:nvPr/>
        </p:nvPicPr>
        <p:blipFill>
          <a:blip r:embed="rId2" cstate="email"/>
          <a:srcRect/>
          <a:stretch>
            <a:fillRect/>
          </a:stretch>
        </p:blipFill>
        <p:spPr bwMode="auto">
          <a:xfrm>
            <a:off x="571500" y="2071688"/>
            <a:ext cx="3654425" cy="3143250"/>
          </a:xfrm>
          <a:prstGeom prst="rect">
            <a:avLst/>
          </a:prstGeom>
          <a:noFill/>
          <a:ln w="9525">
            <a:noFill/>
            <a:miter lim="800000"/>
            <a:headEnd/>
            <a:tailEnd/>
          </a:ln>
        </p:spPr>
      </p:pic>
      <p:grpSp>
        <p:nvGrpSpPr>
          <p:cNvPr id="2" name="Group 4"/>
          <p:cNvGrpSpPr>
            <a:grpSpLocks noChangeAspect="1"/>
          </p:cNvGrpSpPr>
          <p:nvPr/>
        </p:nvGrpSpPr>
        <p:grpSpPr bwMode="auto">
          <a:xfrm>
            <a:off x="4500563" y="2071688"/>
            <a:ext cx="3929062" cy="3143250"/>
            <a:chOff x="0" y="0"/>
            <a:chExt cx="7758" cy="5644"/>
          </a:xfrm>
        </p:grpSpPr>
        <p:pic>
          <p:nvPicPr>
            <p:cNvPr id="49159" name="Picture 4" descr="CIMG0901"/>
            <p:cNvPicPr>
              <a:picLocks noChangeAspect="1" noChangeArrowheads="1"/>
            </p:cNvPicPr>
            <p:nvPr/>
          </p:nvPicPr>
          <p:blipFill>
            <a:blip r:embed="rId3" cstate="email"/>
            <a:srcRect/>
            <a:stretch>
              <a:fillRect/>
            </a:stretch>
          </p:blipFill>
          <p:spPr bwMode="auto">
            <a:xfrm>
              <a:off x="0" y="0"/>
              <a:ext cx="3780" cy="2701"/>
            </a:xfrm>
            <a:prstGeom prst="rect">
              <a:avLst/>
            </a:prstGeom>
            <a:noFill/>
            <a:ln w="9525">
              <a:noFill/>
              <a:miter lim="800000"/>
              <a:headEnd/>
              <a:tailEnd/>
            </a:ln>
          </p:spPr>
        </p:pic>
        <p:pic>
          <p:nvPicPr>
            <p:cNvPr id="49160" name="Picture 5" descr="CIMG0902"/>
            <p:cNvPicPr>
              <a:picLocks noChangeAspect="1" noChangeArrowheads="1"/>
            </p:cNvPicPr>
            <p:nvPr/>
          </p:nvPicPr>
          <p:blipFill>
            <a:blip r:embed="rId4" cstate="email"/>
            <a:srcRect/>
            <a:stretch>
              <a:fillRect/>
            </a:stretch>
          </p:blipFill>
          <p:spPr bwMode="auto">
            <a:xfrm>
              <a:off x="4140" y="0"/>
              <a:ext cx="3600" cy="2566"/>
            </a:xfrm>
            <a:prstGeom prst="rect">
              <a:avLst/>
            </a:prstGeom>
            <a:noFill/>
            <a:ln w="9525">
              <a:noFill/>
              <a:miter lim="800000"/>
              <a:headEnd/>
              <a:tailEnd/>
            </a:ln>
          </p:spPr>
        </p:pic>
        <p:pic>
          <p:nvPicPr>
            <p:cNvPr id="49161" name="Picture 6" descr="CIMG0903"/>
            <p:cNvPicPr>
              <a:picLocks noChangeAspect="1" noChangeArrowheads="1"/>
            </p:cNvPicPr>
            <p:nvPr/>
          </p:nvPicPr>
          <p:blipFill>
            <a:blip r:embed="rId5" cstate="email"/>
            <a:srcRect/>
            <a:stretch>
              <a:fillRect/>
            </a:stretch>
          </p:blipFill>
          <p:spPr bwMode="auto">
            <a:xfrm>
              <a:off x="0" y="2808"/>
              <a:ext cx="3780" cy="2836"/>
            </a:xfrm>
            <a:prstGeom prst="rect">
              <a:avLst/>
            </a:prstGeom>
            <a:noFill/>
            <a:ln w="9525">
              <a:noFill/>
              <a:miter lim="800000"/>
              <a:headEnd/>
              <a:tailEnd/>
            </a:ln>
          </p:spPr>
        </p:pic>
        <p:pic>
          <p:nvPicPr>
            <p:cNvPr id="49162" name="Picture 7" descr="CIMG0915"/>
            <p:cNvPicPr>
              <a:picLocks noChangeAspect="1" noChangeArrowheads="1"/>
            </p:cNvPicPr>
            <p:nvPr/>
          </p:nvPicPr>
          <p:blipFill>
            <a:blip r:embed="rId6" cstate="email"/>
            <a:srcRect/>
            <a:stretch>
              <a:fillRect/>
            </a:stretch>
          </p:blipFill>
          <p:spPr bwMode="auto">
            <a:xfrm>
              <a:off x="4140" y="2808"/>
              <a:ext cx="3618" cy="2808"/>
            </a:xfrm>
            <a:prstGeom prst="rect">
              <a:avLst/>
            </a:prstGeom>
            <a:noFill/>
            <a:ln w="9525">
              <a:noFill/>
              <a:miter lim="800000"/>
              <a:headEnd/>
              <a:tailEnd/>
            </a:ln>
          </p:spPr>
        </p:pic>
      </p:grpSp>
      <p:sp>
        <p:nvSpPr>
          <p:cNvPr id="49157" name="TextBox 8"/>
          <p:cNvSpPr txBox="1">
            <a:spLocks noChangeArrowheads="1"/>
          </p:cNvSpPr>
          <p:nvPr/>
        </p:nvSpPr>
        <p:spPr bwMode="auto">
          <a:xfrm>
            <a:off x="857250" y="5500688"/>
            <a:ext cx="2786063" cy="369887"/>
          </a:xfrm>
          <a:prstGeom prst="rect">
            <a:avLst/>
          </a:prstGeom>
          <a:noFill/>
          <a:ln w="9525">
            <a:noFill/>
            <a:miter lim="800000"/>
            <a:headEnd/>
            <a:tailEnd/>
          </a:ln>
        </p:spPr>
        <p:txBody>
          <a:bodyPr>
            <a:spAutoFit/>
          </a:bodyPr>
          <a:lstStyle/>
          <a:p>
            <a:r>
              <a:rPr lang="zh-CN" altLang="en-US">
                <a:latin typeface="Franklin Gothic Book" pitchFamily="34" charset="0"/>
                <a:ea typeface="黑体" pitchFamily="2" charset="-122"/>
              </a:rPr>
              <a:t>秸秆腐熟</a:t>
            </a:r>
          </a:p>
        </p:txBody>
      </p:sp>
      <p:sp>
        <p:nvSpPr>
          <p:cNvPr id="49158" name="TextBox 9"/>
          <p:cNvSpPr txBox="1">
            <a:spLocks noChangeArrowheads="1"/>
          </p:cNvSpPr>
          <p:nvPr/>
        </p:nvSpPr>
        <p:spPr bwMode="auto">
          <a:xfrm>
            <a:off x="5000625" y="5643563"/>
            <a:ext cx="2571750" cy="369887"/>
          </a:xfrm>
          <a:prstGeom prst="rect">
            <a:avLst/>
          </a:prstGeom>
          <a:noFill/>
          <a:ln w="9525">
            <a:noFill/>
            <a:miter lim="800000"/>
            <a:headEnd/>
            <a:tailEnd/>
          </a:ln>
        </p:spPr>
        <p:txBody>
          <a:bodyPr>
            <a:spAutoFit/>
          </a:bodyPr>
          <a:lstStyle/>
          <a:p>
            <a:r>
              <a:rPr lang="zh-CN" altLang="en-US">
                <a:latin typeface="Franklin Gothic Book" pitchFamily="34" charset="0"/>
                <a:ea typeface="黑体" pitchFamily="2" charset="-122"/>
              </a:rPr>
              <a:t>鸡粪腐熟</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idx="4294967295"/>
          </p:nvPr>
        </p:nvSpPr>
        <p:spPr/>
        <p:txBody>
          <a:bodyPr/>
          <a:lstStyle/>
          <a:p>
            <a:pPr eaLnBrk="1" hangingPunct="1"/>
            <a:r>
              <a:rPr lang="zh-CN" altLang="en-US" sz="2800" smtClean="0"/>
              <a:t>微生物有机物料腐熟的作用</a:t>
            </a:r>
          </a:p>
        </p:txBody>
      </p:sp>
      <p:sp>
        <p:nvSpPr>
          <p:cNvPr id="50179" name="内容占位符 2"/>
          <p:cNvSpPr>
            <a:spLocks noGrp="1"/>
          </p:cNvSpPr>
          <p:nvPr>
            <p:ph idx="4294967295"/>
          </p:nvPr>
        </p:nvSpPr>
        <p:spPr>
          <a:xfrm>
            <a:off x="785813" y="1714500"/>
            <a:ext cx="7215187" cy="2857500"/>
          </a:xfrm>
        </p:spPr>
        <p:txBody>
          <a:bodyPr/>
          <a:lstStyle/>
          <a:p>
            <a:pPr eaLnBrk="1" hangingPunct="1">
              <a:lnSpc>
                <a:spcPct val="140000"/>
              </a:lnSpc>
            </a:pPr>
            <a:r>
              <a:rPr lang="zh-CN" altLang="en-US" sz="2200" smtClean="0">
                <a:latin typeface="仿宋_GB2312" pitchFamily="49" charset="-122"/>
                <a:ea typeface="仿宋_GB2312" pitchFamily="49" charset="-122"/>
              </a:rPr>
              <a:t>将高分子有机物料腐解、转化为小分子速效养分。</a:t>
            </a:r>
            <a:endParaRPr lang="en-US" sz="2200" smtClean="0">
              <a:latin typeface="仿宋_GB2312" pitchFamily="49" charset="-122"/>
              <a:ea typeface="仿宋_GB2312" pitchFamily="49" charset="-122"/>
            </a:endParaRPr>
          </a:p>
          <a:p>
            <a:pPr eaLnBrk="1" hangingPunct="1">
              <a:lnSpc>
                <a:spcPct val="140000"/>
              </a:lnSpc>
            </a:pPr>
            <a:r>
              <a:rPr lang="zh-CN" altLang="en-US" sz="2200" smtClean="0">
                <a:latin typeface="仿宋_GB2312" pitchFamily="49" charset="-122"/>
                <a:ea typeface="仿宋_GB2312" pitchFamily="49" charset="-122"/>
              </a:rPr>
              <a:t>腐解过程中同时合成腐殖质，贮备营养。</a:t>
            </a:r>
          </a:p>
          <a:p>
            <a:pPr eaLnBrk="1" hangingPunct="1">
              <a:lnSpc>
                <a:spcPct val="140000"/>
              </a:lnSpc>
            </a:pPr>
            <a:r>
              <a:rPr lang="zh-CN" altLang="en-US" sz="2200" smtClean="0">
                <a:latin typeface="仿宋_GB2312" pitchFamily="49" charset="-122"/>
                <a:ea typeface="仿宋_GB2312" pitchFamily="49" charset="-122"/>
              </a:rPr>
              <a:t>分解、转化影响作物生长的有毒物质，防止烧苗现象。</a:t>
            </a:r>
            <a:endParaRPr lang="en-US" sz="2200" smtClean="0">
              <a:latin typeface="仿宋_GB2312" pitchFamily="49" charset="-122"/>
              <a:ea typeface="仿宋_GB2312" pitchFamily="49" charset="-122"/>
            </a:endParaRPr>
          </a:p>
          <a:p>
            <a:pPr eaLnBrk="1" hangingPunct="1">
              <a:lnSpc>
                <a:spcPct val="140000"/>
              </a:lnSpc>
            </a:pPr>
            <a:r>
              <a:rPr lang="zh-CN" altLang="en-US" sz="2200" smtClean="0">
                <a:latin typeface="仿宋_GB2312" pitchFamily="49" charset="-122"/>
                <a:ea typeface="仿宋_GB2312" pitchFamily="49" charset="-122"/>
              </a:rPr>
              <a:t>产生多种促进植物生长的物质。</a:t>
            </a:r>
          </a:p>
          <a:p>
            <a:pPr eaLnBrk="1" hangingPunct="1">
              <a:lnSpc>
                <a:spcPct val="140000"/>
              </a:lnSpc>
            </a:pPr>
            <a:r>
              <a:rPr lang="zh-CN" altLang="en-US" sz="2200" smtClean="0">
                <a:latin typeface="仿宋_GB2312" pitchFamily="49" charset="-122"/>
                <a:ea typeface="仿宋_GB2312" pitchFamily="49" charset="-122"/>
              </a:rPr>
              <a:t>有效杀灭病原菌、虫卵、杂草种子、除水、脱臭。</a:t>
            </a:r>
            <a:endParaRPr lang="zh-CN" altLang="en-US" sz="2600" smtClean="0">
              <a:latin typeface="仿宋_GB2312" pitchFamily="49" charset="-122"/>
              <a:ea typeface="仿宋_GB2312" pitchFamily="49" charset="-122"/>
            </a:endParaRPr>
          </a:p>
        </p:txBody>
      </p:sp>
      <p:sp>
        <p:nvSpPr>
          <p:cNvPr id="50180" name="TextBox 3"/>
          <p:cNvSpPr txBox="1">
            <a:spLocks noChangeArrowheads="1"/>
          </p:cNvSpPr>
          <p:nvPr/>
        </p:nvSpPr>
        <p:spPr bwMode="auto">
          <a:xfrm>
            <a:off x="785813" y="4857750"/>
            <a:ext cx="7358062" cy="955675"/>
          </a:xfrm>
          <a:prstGeom prst="rect">
            <a:avLst/>
          </a:prstGeom>
          <a:noFill/>
          <a:ln w="9525">
            <a:noFill/>
            <a:miter lim="800000"/>
            <a:headEnd/>
            <a:tailEnd/>
          </a:ln>
        </p:spPr>
        <p:txBody>
          <a:bodyPr>
            <a:spAutoFit/>
          </a:bodyPr>
          <a:lstStyle/>
          <a:p>
            <a:pPr eaLnBrk="0" hangingPunct="0">
              <a:lnSpc>
                <a:spcPct val="150000"/>
              </a:lnSpc>
            </a:pPr>
            <a:r>
              <a:rPr lang="zh-CN" altLang="en-US" sz="2000">
                <a:solidFill>
                  <a:srgbClr val="C00000"/>
                </a:solidFill>
                <a:latin typeface="仿宋_GB2312" pitchFamily="49" charset="-122"/>
                <a:ea typeface="仿宋_GB2312" pitchFamily="49" charset="-122"/>
              </a:rPr>
              <a:t>生鸡粪不腐熟直接用于田间，会发生烧苗危险，主要原因是毒素问题。</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idx="4294967295"/>
          </p:nvPr>
        </p:nvSpPr>
        <p:spPr>
          <a:xfrm>
            <a:off x="428625" y="500063"/>
            <a:ext cx="8229600" cy="3797300"/>
          </a:xfrm>
        </p:spPr>
        <p:txBody>
          <a:bodyPr/>
          <a:lstStyle/>
          <a:p>
            <a:pPr algn="ctr" eaLnBrk="1" hangingPunct="1">
              <a:lnSpc>
                <a:spcPct val="150000"/>
              </a:lnSpc>
              <a:defRPr/>
            </a:pPr>
            <a:r>
              <a:rPr lang="zh-CN" altLang="en-US" smtClean="0">
                <a:solidFill>
                  <a:schemeClr val="tx1"/>
                </a:solidFill>
                <a:effectLst>
                  <a:outerShdw blurRad="38100" dist="38100" dir="2700000" algn="tl">
                    <a:srgbClr val="FFFFFF"/>
                  </a:outerShdw>
                </a:effectLst>
              </a:rPr>
              <a:t/>
            </a:r>
            <a:br>
              <a:rPr lang="zh-CN" altLang="en-US" smtClean="0">
                <a:solidFill>
                  <a:schemeClr val="tx1"/>
                </a:solidFill>
                <a:effectLst>
                  <a:outerShdw blurRad="38100" dist="38100" dir="2700000" algn="tl">
                    <a:srgbClr val="FFFFFF"/>
                  </a:outerShdw>
                </a:effectLst>
              </a:rPr>
            </a:br>
            <a:r>
              <a:rPr lang="zh-CN" altLang="en-US" smtClean="0">
                <a:solidFill>
                  <a:schemeClr val="tx1"/>
                </a:solidFill>
                <a:effectLst>
                  <a:outerShdw blurRad="38100" dist="38100" dir="2700000" algn="tl">
                    <a:srgbClr val="FFFFFF"/>
                  </a:outerShdw>
                </a:effectLst>
              </a:rPr>
              <a:t>第三部分</a:t>
            </a:r>
            <a:br>
              <a:rPr lang="zh-CN" altLang="en-US" smtClean="0">
                <a:solidFill>
                  <a:schemeClr val="tx1"/>
                </a:solidFill>
                <a:effectLst>
                  <a:outerShdw blurRad="38100" dist="38100" dir="2700000" algn="tl">
                    <a:srgbClr val="FFFFFF"/>
                  </a:outerShdw>
                </a:effectLst>
              </a:rPr>
            </a:br>
            <a:r>
              <a:rPr lang="zh-CN" altLang="en-US" sz="7200" smtClean="0">
                <a:solidFill>
                  <a:schemeClr val="tx1"/>
                </a:solidFill>
                <a:effectLst>
                  <a:outerShdw blurRad="38100" dist="38100" dir="2700000" algn="tl">
                    <a:srgbClr val="FFFFFF"/>
                  </a:outerShdw>
                </a:effectLst>
              </a:rPr>
              <a:t>公  司  介  绍</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643188" y="500063"/>
            <a:ext cx="4017962" cy="563562"/>
          </a:xfrm>
        </p:spPr>
        <p:txBody>
          <a:bodyPr>
            <a:normAutofit fontScale="90000"/>
          </a:bodyPr>
          <a:lstStyle/>
          <a:p>
            <a:pPr eaLnBrk="1" hangingPunct="1"/>
            <a:r>
              <a:rPr lang="zh-CN" altLang="en-US" sz="4000" b="1" smtClean="0">
                <a:solidFill>
                  <a:srgbClr val="FF0000"/>
                </a:solidFill>
                <a:latin typeface="华文楷体" pitchFamily="2" charset="-122"/>
                <a:ea typeface="华文楷体" pitchFamily="2" charset="-122"/>
              </a:rPr>
              <a:t>主要内容</a:t>
            </a:r>
          </a:p>
        </p:txBody>
      </p:sp>
      <p:sp>
        <p:nvSpPr>
          <p:cNvPr id="13315" name="AutoShape 3"/>
          <p:cNvSpPr>
            <a:spLocks noChangeArrowheads="1"/>
          </p:cNvSpPr>
          <p:nvPr/>
        </p:nvSpPr>
        <p:spPr bwMode="auto">
          <a:xfrm>
            <a:off x="1128713" y="1357313"/>
            <a:ext cx="6943725" cy="1143000"/>
          </a:xfrm>
          <a:prstGeom prst="roundRect">
            <a:avLst>
              <a:gd name="adj" fmla="val 16667"/>
            </a:avLst>
          </a:prstGeom>
          <a:gradFill rotWithShape="1">
            <a:gsLst>
              <a:gs pos="0">
                <a:srgbClr val="6C552E"/>
              </a:gs>
              <a:gs pos="50000">
                <a:srgbClr val="EAB764"/>
              </a:gs>
              <a:gs pos="100000">
                <a:srgbClr val="6C552E"/>
              </a:gs>
            </a:gsLst>
            <a:lin ang="5400000" scaled="1"/>
          </a:gradFill>
          <a:ln w="25400" cmpd="sng">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dirty="0">
                <a:solidFill>
                  <a:srgbClr val="FFFFFF"/>
                </a:solidFill>
                <a:effectLst>
                  <a:outerShdw blurRad="38100" dist="38100" dir="2700000" algn="tl">
                    <a:srgbClr val="000000"/>
                  </a:outerShdw>
                </a:effectLst>
                <a:ea typeface="黑体" pitchFamily="2" charset="-122"/>
              </a:rPr>
              <a:t>1.  </a:t>
            </a:r>
            <a:r>
              <a:rPr lang="zh-CN" altLang="en-US" sz="2400" b="1" dirty="0">
                <a:solidFill>
                  <a:srgbClr val="FFFFFF"/>
                </a:solidFill>
                <a:effectLst>
                  <a:outerShdw blurRad="38100" dist="38100" dir="2700000" algn="tl">
                    <a:srgbClr val="000000"/>
                  </a:outerShdw>
                </a:effectLst>
                <a:ea typeface="黑体" pitchFamily="2" charset="-122"/>
              </a:rPr>
              <a:t>项目背景</a:t>
            </a:r>
            <a:endParaRPr lang="en-US" sz="2400" b="1" dirty="0">
              <a:solidFill>
                <a:srgbClr val="FFFFFF"/>
              </a:solidFill>
              <a:effectLst>
                <a:outerShdw blurRad="38100" dist="38100" dir="2700000" algn="tl">
                  <a:srgbClr val="000000"/>
                </a:outerShdw>
              </a:effectLst>
              <a:ea typeface="黑体" pitchFamily="2" charset="-122"/>
            </a:endParaRPr>
          </a:p>
        </p:txBody>
      </p:sp>
      <p:sp>
        <p:nvSpPr>
          <p:cNvPr id="13316" name="AutoShape 5"/>
          <p:cNvSpPr>
            <a:spLocks noChangeArrowheads="1"/>
          </p:cNvSpPr>
          <p:nvPr/>
        </p:nvSpPr>
        <p:spPr bwMode="auto">
          <a:xfrm>
            <a:off x="1143000" y="3071813"/>
            <a:ext cx="6943725" cy="1214437"/>
          </a:xfrm>
          <a:prstGeom prst="roundRect">
            <a:avLst>
              <a:gd name="adj" fmla="val 16667"/>
            </a:avLst>
          </a:prstGeom>
          <a:gradFill rotWithShape="1">
            <a:gsLst>
              <a:gs pos="0">
                <a:srgbClr val="184776"/>
              </a:gs>
              <a:gs pos="50000">
                <a:srgbClr val="3399FF"/>
              </a:gs>
              <a:gs pos="100000">
                <a:srgbClr val="184776"/>
              </a:gs>
            </a:gsLst>
            <a:lin ang="5400000" scaled="1"/>
          </a:gradFill>
          <a:ln w="25400" cmpd="sng">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a:solidFill>
                  <a:srgbClr val="FFFFFF"/>
                </a:solidFill>
                <a:effectLst>
                  <a:outerShdw blurRad="38100" dist="38100" dir="2700000" algn="tl">
                    <a:srgbClr val="000000"/>
                  </a:outerShdw>
                </a:effectLst>
                <a:ea typeface="黑体" pitchFamily="2" charset="-122"/>
              </a:rPr>
              <a:t>2.  </a:t>
            </a:r>
            <a:r>
              <a:rPr lang="zh-CN" altLang="en-US" sz="2400" b="1">
                <a:solidFill>
                  <a:srgbClr val="FFFFFF"/>
                </a:solidFill>
                <a:effectLst>
                  <a:outerShdw blurRad="38100" dist="38100" dir="2700000" algn="tl">
                    <a:srgbClr val="000000"/>
                  </a:outerShdw>
                </a:effectLst>
                <a:ea typeface="黑体" pitchFamily="2" charset="-122"/>
              </a:rPr>
              <a:t>技术体系及产品</a:t>
            </a:r>
            <a:endParaRPr lang="en-US" sz="2400" b="1">
              <a:solidFill>
                <a:srgbClr val="FFFFFF"/>
              </a:solidFill>
              <a:effectLst>
                <a:outerShdw blurRad="38100" dist="38100" dir="2700000" algn="tl">
                  <a:srgbClr val="000000"/>
                </a:outerShdw>
              </a:effectLst>
              <a:ea typeface="黑体" pitchFamily="2" charset="-122"/>
            </a:endParaRPr>
          </a:p>
        </p:txBody>
      </p:sp>
      <p:sp>
        <p:nvSpPr>
          <p:cNvPr id="13317" name="AutoShape 7"/>
          <p:cNvSpPr>
            <a:spLocks noChangeArrowheads="1"/>
          </p:cNvSpPr>
          <p:nvPr/>
        </p:nvSpPr>
        <p:spPr bwMode="auto">
          <a:xfrm>
            <a:off x="1143000" y="4762500"/>
            <a:ext cx="6943725" cy="1238250"/>
          </a:xfrm>
          <a:prstGeom prst="roundRect">
            <a:avLst>
              <a:gd name="adj" fmla="val 16667"/>
            </a:avLst>
          </a:prstGeom>
          <a:gradFill rotWithShape="1">
            <a:gsLst>
              <a:gs pos="0">
                <a:srgbClr val="475E00"/>
              </a:gs>
              <a:gs pos="50000">
                <a:srgbClr val="99CC00"/>
              </a:gs>
              <a:gs pos="100000">
                <a:srgbClr val="475E00"/>
              </a:gs>
            </a:gsLst>
            <a:lin ang="5400000" scaled="1"/>
          </a:gradFill>
          <a:ln w="25400" cmpd="sng">
            <a:solidFill>
              <a:srgbClr val="FFFFFF"/>
            </a:solidFill>
            <a:round/>
            <a:headEnd/>
            <a:tailEnd/>
          </a:ln>
          <a:effectLst>
            <a:outerShdw dist="107763" dir="2700000" algn="ctr" rotWithShape="0">
              <a:srgbClr val="000000">
                <a:alpha val="50000"/>
              </a:srgbClr>
            </a:outerShdw>
          </a:effectLst>
        </p:spPr>
        <p:txBody>
          <a:bodyPr wrap="none" anchor="ctr"/>
          <a:lstStyle/>
          <a:p>
            <a:pPr eaLnBrk="0" hangingPunct="0">
              <a:defRPr/>
            </a:pPr>
            <a:r>
              <a:rPr lang="en-US" sz="2400" b="1">
                <a:solidFill>
                  <a:srgbClr val="FFFFFF"/>
                </a:solidFill>
                <a:effectLst>
                  <a:outerShdw blurRad="38100" dist="38100" dir="2700000" algn="tl">
                    <a:srgbClr val="000000"/>
                  </a:outerShdw>
                </a:effectLst>
                <a:ea typeface="黑体" pitchFamily="2" charset="-122"/>
              </a:rPr>
              <a:t>3.  </a:t>
            </a:r>
            <a:r>
              <a:rPr lang="zh-CN" altLang="en-US" sz="2400" b="1">
                <a:solidFill>
                  <a:srgbClr val="FFFFFF"/>
                </a:solidFill>
                <a:effectLst>
                  <a:outerShdw blurRad="38100" dist="38100" dir="2700000" algn="tl">
                    <a:srgbClr val="000000"/>
                  </a:outerShdw>
                </a:effectLst>
                <a:ea typeface="黑体" pitchFamily="2" charset="-122"/>
              </a:rPr>
              <a:t>公司介绍</a:t>
            </a:r>
            <a:endParaRPr lang="en-US" sz="2400" b="1">
              <a:solidFill>
                <a:srgbClr val="FFFFFF"/>
              </a:solidFill>
              <a:effectLst>
                <a:outerShdw blurRad="38100" dist="38100" dir="2700000" algn="tl">
                  <a:srgbClr val="000000"/>
                </a:outerShdw>
              </a:effectLst>
              <a:ea typeface="黑体" pitchFamily="2" charset="-122"/>
            </a:endParaRPr>
          </a:p>
        </p:txBody>
      </p:sp>
    </p:spTree>
  </p:cSld>
  <p:clrMapOvr>
    <a:masterClrMapping/>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idx="4294967295"/>
          </p:nvPr>
        </p:nvSpPr>
        <p:spPr>
          <a:xfrm>
            <a:off x="457200" y="1061864"/>
            <a:ext cx="8229600" cy="1143000"/>
          </a:xfrm>
        </p:spPr>
        <p:txBody>
          <a:bodyPr>
            <a:normAutofit fontScale="90000"/>
          </a:bodyPr>
          <a:lstStyle/>
          <a:p>
            <a:pPr eaLnBrk="1" hangingPunct="1"/>
            <a:r>
              <a:rPr lang="zh-CN" altLang="en-US" sz="3600" dirty="0" smtClean="0">
                <a:solidFill>
                  <a:srgbClr val="FF0000"/>
                </a:solidFill>
                <a:latin typeface="华文隶书" pitchFamily="2" charset="-122"/>
                <a:ea typeface="华文隶书" pitchFamily="2" charset="-122"/>
              </a:rPr>
              <a:t>公司介绍</a:t>
            </a:r>
            <a:br>
              <a:rPr lang="zh-CN" altLang="en-US" sz="3600" dirty="0" smtClean="0">
                <a:solidFill>
                  <a:srgbClr val="FF0000"/>
                </a:solidFill>
                <a:latin typeface="华文隶书" pitchFamily="2" charset="-122"/>
                <a:ea typeface="华文隶书" pitchFamily="2" charset="-122"/>
              </a:rPr>
            </a:br>
            <a:endParaRPr lang="zh-CN" altLang="en-US" sz="3600" dirty="0" smtClean="0"/>
          </a:p>
        </p:txBody>
      </p:sp>
      <p:sp>
        <p:nvSpPr>
          <p:cNvPr id="52227" name="内容占位符 2"/>
          <p:cNvSpPr>
            <a:spLocks noGrp="1"/>
          </p:cNvSpPr>
          <p:nvPr>
            <p:ph idx="4294967295"/>
          </p:nvPr>
        </p:nvSpPr>
        <p:spPr>
          <a:xfrm>
            <a:off x="755650" y="1500188"/>
            <a:ext cx="7858125" cy="4094162"/>
          </a:xfrm>
        </p:spPr>
        <p:txBody>
          <a:bodyPr/>
          <a:lstStyle/>
          <a:p>
            <a:pPr eaLnBrk="1" hangingPunct="1">
              <a:lnSpc>
                <a:spcPct val="200000"/>
              </a:lnSpc>
              <a:spcBef>
                <a:spcPct val="0"/>
              </a:spcBef>
              <a:buFont typeface="Wingdings 2" pitchFamily="18" charset="2"/>
              <a:buNone/>
            </a:pPr>
            <a:endParaRPr lang="en-US" altLang="zh-CN" smtClean="0">
              <a:latin typeface="黑体" pitchFamily="2" charset="-122"/>
              <a:ea typeface="微软简行楷" pitchFamily="2" charset="-122"/>
            </a:endParaRPr>
          </a:p>
          <a:p>
            <a:pPr eaLnBrk="1" hangingPunct="1">
              <a:lnSpc>
                <a:spcPct val="200000"/>
              </a:lnSpc>
              <a:spcBef>
                <a:spcPct val="0"/>
              </a:spcBef>
            </a:pPr>
            <a:r>
              <a:rPr lang="zh-CN" altLang="en-US" sz="2400" smtClean="0">
                <a:latin typeface="黑体" pitchFamily="2" charset="-122"/>
                <a:ea typeface="微软简行楷" pitchFamily="2" charset="-122"/>
              </a:rPr>
              <a:t>创迪公司专注于</a:t>
            </a:r>
            <a:r>
              <a:rPr lang="zh-CN" altLang="en-US" sz="2400" smtClean="0">
                <a:solidFill>
                  <a:srgbClr val="FF0000"/>
                </a:solidFill>
                <a:latin typeface="方正舒体" pitchFamily="2" charset="-122"/>
                <a:ea typeface="微软简行楷" pitchFamily="2" charset="-122"/>
              </a:rPr>
              <a:t>微生物技术，</a:t>
            </a:r>
            <a:r>
              <a:rPr lang="zh-CN" altLang="en-US" sz="2400" smtClean="0"/>
              <a:t>是重茬障碍和土传病害微生物学（</a:t>
            </a:r>
            <a:r>
              <a:rPr lang="en-US" altLang="zh-CN" sz="2400" smtClean="0"/>
              <a:t>PGPR</a:t>
            </a:r>
            <a:r>
              <a:rPr lang="zh-CN" altLang="en-US" sz="2400" smtClean="0"/>
              <a:t>）解决方案研究与开发的领先者。</a:t>
            </a:r>
            <a:endParaRPr lang="en-US" sz="2400" smtClean="0">
              <a:latin typeface="黑体" pitchFamily="2" charset="-122"/>
              <a:ea typeface="微软简行楷" pitchFamily="2" charset="-122"/>
            </a:endParaRPr>
          </a:p>
        </p:txBody>
      </p:sp>
      <p:sp>
        <p:nvSpPr>
          <p:cNvPr id="52228" name="文本占位符 2"/>
          <p:cNvSpPr txBox="1">
            <a:spLocks noChangeArrowheads="1"/>
          </p:cNvSpPr>
          <p:nvPr/>
        </p:nvSpPr>
        <p:spPr bwMode="auto">
          <a:xfrm>
            <a:off x="785813" y="1571625"/>
            <a:ext cx="7772400" cy="4500563"/>
          </a:xfrm>
          <a:prstGeom prst="rect">
            <a:avLst/>
          </a:prstGeom>
          <a:noFill/>
          <a:ln w="9525">
            <a:noFill/>
            <a:miter lim="800000"/>
            <a:headEnd/>
            <a:tailEnd/>
          </a:ln>
        </p:spPr>
        <p:txBody>
          <a:bodyPr/>
          <a:lstStyle/>
          <a:p>
            <a:pPr marL="342900" indent="-342900">
              <a:lnSpc>
                <a:spcPct val="150000"/>
              </a:lnSpc>
              <a:spcBef>
                <a:spcPct val="20000"/>
              </a:spcBef>
              <a:buClr>
                <a:schemeClr val="tx2"/>
              </a:buClr>
              <a:buSzPct val="50000"/>
            </a:pPr>
            <a:endParaRPr lang="zh-CN" altLang="en-US" sz="2400">
              <a:latin typeface="Franklin Gothic Book" pitchFamily="34" charset="0"/>
              <a:ea typeface="黑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idx="4294967295"/>
          </p:nvPr>
        </p:nvSpPr>
        <p:spPr>
          <a:xfrm>
            <a:off x="785813" y="1500188"/>
            <a:ext cx="7772400" cy="1362075"/>
          </a:xfrm>
        </p:spPr>
        <p:txBody>
          <a:bodyPr anchor="t">
            <a:normAutofit fontScale="90000"/>
          </a:bodyPr>
          <a:lstStyle/>
          <a:p>
            <a:pPr algn="l" eaLnBrk="1" hangingPunct="1">
              <a:lnSpc>
                <a:spcPct val="150000"/>
              </a:lnSpc>
            </a:pPr>
            <a:r>
              <a:rPr lang="zh-CN" altLang="en-US" sz="3600" smtClean="0">
                <a:latin typeface="宋体" pitchFamily="2" charset="-122"/>
              </a:rPr>
              <a:t>   创迪公司</a:t>
            </a:r>
            <a:r>
              <a:rPr lang="zh-CN" altLang="en-US" sz="2500" smtClean="0">
                <a:latin typeface="宋体" pitchFamily="2" charset="-122"/>
              </a:rPr>
              <a:t>在从PGPR技术转变为产品开发、实际应用方面，处于全国领先地位。</a:t>
            </a:r>
            <a:endParaRPr lang="zh-CN" altLang="en-US" sz="2500" smtClean="0"/>
          </a:p>
        </p:txBody>
      </p:sp>
      <p:sp>
        <p:nvSpPr>
          <p:cNvPr id="53251" name="TextBox 3"/>
          <p:cNvSpPr txBox="1">
            <a:spLocks noChangeArrowheads="1"/>
          </p:cNvSpPr>
          <p:nvPr/>
        </p:nvSpPr>
        <p:spPr bwMode="auto">
          <a:xfrm>
            <a:off x="1000125" y="3571875"/>
            <a:ext cx="7286625" cy="1570038"/>
          </a:xfrm>
          <a:prstGeom prst="rect">
            <a:avLst/>
          </a:prstGeom>
          <a:noFill/>
          <a:ln w="9525">
            <a:noFill/>
            <a:miter lim="800000"/>
            <a:headEnd/>
            <a:tailEnd/>
          </a:ln>
        </p:spPr>
        <p:txBody>
          <a:bodyPr>
            <a:spAutoFit/>
          </a:bodyPr>
          <a:lstStyle/>
          <a:p>
            <a:pPr>
              <a:lnSpc>
                <a:spcPct val="150000"/>
              </a:lnSpc>
            </a:pPr>
            <a:r>
              <a:rPr lang="zh-CN" altLang="en-US" sz="3200">
                <a:latin typeface="Franklin Gothic Book" pitchFamily="34" charset="0"/>
                <a:ea typeface="黑体" pitchFamily="2" charset="-122"/>
              </a:rPr>
              <a:t>        创迪公司是中国治理重茬障碍微生物产品的主要开发者。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idx="4294967295"/>
          </p:nvPr>
        </p:nvSpPr>
        <p:spPr/>
        <p:txBody>
          <a:bodyPr>
            <a:normAutofit fontScale="90000"/>
          </a:bodyPr>
          <a:lstStyle/>
          <a:p>
            <a:pPr algn="l" eaLnBrk="1" hangingPunct="1">
              <a:lnSpc>
                <a:spcPct val="150000"/>
              </a:lnSpc>
            </a:pPr>
            <a:r>
              <a:rPr lang="zh-CN" altLang="en-US" sz="2800" smtClean="0"/>
              <a:t>公司位置：</a:t>
            </a:r>
            <a:r>
              <a:rPr lang="zh-CN" altLang="en-US" sz="2900" smtClean="0"/>
              <a:t/>
            </a:r>
            <a:br>
              <a:rPr lang="zh-CN" altLang="en-US" sz="2900" smtClean="0"/>
            </a:br>
            <a:r>
              <a:rPr lang="zh-CN" altLang="en-US" sz="2400" smtClean="0"/>
              <a:t>德州市经济开发区，邻近京沪高速和京沪高铁</a:t>
            </a:r>
          </a:p>
        </p:txBody>
      </p:sp>
      <p:pic>
        <p:nvPicPr>
          <p:cNvPr id="54275" name="Picture 4"/>
          <p:cNvPicPr>
            <a:picLocks noGrp="1" noChangeAspect="1" noChangeArrowheads="1"/>
          </p:cNvPicPr>
          <p:nvPr>
            <p:ph idx="4294967295"/>
          </p:nvPr>
        </p:nvPicPr>
        <p:blipFill>
          <a:blip r:embed="rId2" cstate="email"/>
          <a:srcRect/>
          <a:stretch>
            <a:fillRect/>
          </a:stretch>
        </p:blipFill>
        <p:spPr>
          <a:xfrm>
            <a:off x="1000125" y="1571625"/>
            <a:ext cx="7294563" cy="4706938"/>
          </a:xfrm>
        </p:spPr>
      </p:pic>
      <p:sp>
        <p:nvSpPr>
          <p:cNvPr id="54276" name="圆角矩形标注 8"/>
          <p:cNvSpPr>
            <a:spLocks noChangeArrowheads="1"/>
          </p:cNvSpPr>
          <p:nvPr/>
        </p:nvSpPr>
        <p:spPr bwMode="auto">
          <a:xfrm>
            <a:off x="642938" y="2428875"/>
            <a:ext cx="1428750" cy="785813"/>
          </a:xfrm>
          <a:prstGeom prst="wedgeRoundRectCallout">
            <a:avLst>
              <a:gd name="adj1" fmla="val 181968"/>
              <a:gd name="adj2" fmla="val 222065"/>
              <a:gd name="adj3" fmla="val 16667"/>
            </a:avLst>
          </a:prstGeom>
          <a:solidFill>
            <a:schemeClr val="accent1"/>
          </a:solidFill>
          <a:ln w="25400">
            <a:solidFill>
              <a:srgbClr val="695F0C"/>
            </a:solidFill>
            <a:miter lim="800000"/>
            <a:headEnd/>
            <a:tailEnd/>
          </a:ln>
        </p:spPr>
        <p:txBody>
          <a:bodyPr anchor="ctr"/>
          <a:lstStyle/>
          <a:p>
            <a:pPr algn="ctr"/>
            <a:r>
              <a:rPr lang="zh-CN" altLang="en-US">
                <a:solidFill>
                  <a:srgbClr val="FFFFFF"/>
                </a:solidFill>
                <a:latin typeface="Franklin Gothic Book" pitchFamily="34" charset="0"/>
                <a:ea typeface="黑体" pitchFamily="2" charset="-122"/>
              </a:rPr>
              <a:t>老厂区</a:t>
            </a:r>
          </a:p>
        </p:txBody>
      </p:sp>
      <p:sp>
        <p:nvSpPr>
          <p:cNvPr id="54277" name="圆角矩形标注 9"/>
          <p:cNvSpPr>
            <a:spLocks noChangeArrowheads="1"/>
          </p:cNvSpPr>
          <p:nvPr/>
        </p:nvSpPr>
        <p:spPr bwMode="auto">
          <a:xfrm>
            <a:off x="6500813" y="2571750"/>
            <a:ext cx="1428750" cy="785813"/>
          </a:xfrm>
          <a:prstGeom prst="wedgeRoundRectCallout">
            <a:avLst>
              <a:gd name="adj1" fmla="val -119833"/>
              <a:gd name="adj2" fmla="val 340468"/>
              <a:gd name="adj3" fmla="val 16667"/>
            </a:avLst>
          </a:prstGeom>
          <a:solidFill>
            <a:schemeClr val="accent1"/>
          </a:solidFill>
          <a:ln w="25400">
            <a:solidFill>
              <a:srgbClr val="695F0C"/>
            </a:solidFill>
            <a:miter lim="800000"/>
            <a:headEnd/>
            <a:tailEnd/>
          </a:ln>
        </p:spPr>
        <p:txBody>
          <a:bodyPr anchor="ctr"/>
          <a:lstStyle/>
          <a:p>
            <a:pPr algn="ctr"/>
            <a:r>
              <a:rPr lang="zh-CN" altLang="en-US">
                <a:solidFill>
                  <a:srgbClr val="FFFFFF"/>
                </a:solidFill>
                <a:latin typeface="Franklin Gothic Book" pitchFamily="34" charset="0"/>
                <a:ea typeface="黑体" pitchFamily="2" charset="-122"/>
              </a:rPr>
              <a:t>新厂区</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DSCF2144"/>
          <p:cNvPicPr>
            <a:picLocks noChangeAspect="1" noChangeArrowheads="1"/>
          </p:cNvPicPr>
          <p:nvPr/>
        </p:nvPicPr>
        <p:blipFill>
          <a:blip r:embed="rId2" cstate="email"/>
          <a:srcRect/>
          <a:stretch>
            <a:fillRect/>
          </a:stretch>
        </p:blipFill>
        <p:spPr bwMode="auto">
          <a:xfrm>
            <a:off x="4284664" y="3068639"/>
            <a:ext cx="3954862" cy="2952650"/>
          </a:xfrm>
          <a:prstGeom prst="rect">
            <a:avLst/>
          </a:prstGeom>
          <a:noFill/>
          <a:ln w="9525">
            <a:noFill/>
            <a:miter lim="800000"/>
            <a:headEnd/>
            <a:tailEnd/>
          </a:ln>
        </p:spPr>
      </p:pic>
      <p:sp>
        <p:nvSpPr>
          <p:cNvPr id="55299" name="TextBox 7"/>
          <p:cNvSpPr txBox="1">
            <a:spLocks noChangeArrowheads="1"/>
          </p:cNvSpPr>
          <p:nvPr/>
        </p:nvSpPr>
        <p:spPr bwMode="auto">
          <a:xfrm>
            <a:off x="755650" y="549275"/>
            <a:ext cx="3168650" cy="646113"/>
          </a:xfrm>
          <a:prstGeom prst="rect">
            <a:avLst/>
          </a:prstGeom>
          <a:noFill/>
          <a:ln w="9525">
            <a:noFill/>
            <a:miter lim="800000"/>
            <a:headEnd/>
            <a:tailEnd/>
          </a:ln>
        </p:spPr>
        <p:txBody>
          <a:bodyPr>
            <a:spAutoFit/>
          </a:bodyPr>
          <a:lstStyle/>
          <a:p>
            <a:r>
              <a:rPr lang="zh-CN" altLang="en-US" sz="3600" dirty="0" smtClean="0">
                <a:latin typeface="方正姚体" pitchFamily="2" charset="-122"/>
                <a:ea typeface="方正姚体" pitchFamily="2" charset="-122"/>
              </a:rPr>
              <a:t>老厂区（</a:t>
            </a:r>
            <a:r>
              <a:rPr lang="en-US" altLang="zh-CN" sz="3600" dirty="0" smtClean="0">
                <a:latin typeface="方正姚体" pitchFamily="2" charset="-122"/>
                <a:ea typeface="方正姚体" pitchFamily="2" charset="-122"/>
              </a:rPr>
              <a:t>50</a:t>
            </a:r>
            <a:r>
              <a:rPr lang="zh-CN" altLang="en-US" sz="3600" dirty="0" smtClean="0">
                <a:latin typeface="方正姚体" pitchFamily="2" charset="-122"/>
                <a:ea typeface="方正姚体" pitchFamily="2" charset="-122"/>
              </a:rPr>
              <a:t>亩）</a:t>
            </a:r>
            <a:endParaRPr lang="zh-CN" altLang="en-US" sz="3600" dirty="0">
              <a:latin typeface="方正姚体" pitchFamily="2" charset="-122"/>
              <a:ea typeface="方正姚体" pitchFamily="2" charset="-122"/>
            </a:endParaRPr>
          </a:p>
        </p:txBody>
      </p:sp>
      <p:pic>
        <p:nvPicPr>
          <p:cNvPr id="55300" name="Picture 5" descr="DSCF1965"/>
          <p:cNvPicPr>
            <a:picLocks noChangeAspect="1" noChangeArrowheads="1"/>
          </p:cNvPicPr>
          <p:nvPr/>
        </p:nvPicPr>
        <p:blipFill>
          <a:blip r:embed="rId3" cstate="email"/>
          <a:srcRect/>
          <a:stretch>
            <a:fillRect/>
          </a:stretch>
        </p:blipFill>
        <p:spPr bwMode="auto">
          <a:xfrm>
            <a:off x="395288" y="1557338"/>
            <a:ext cx="4104704" cy="2892037"/>
          </a:xfrm>
          <a:prstGeom prst="rect">
            <a:avLst/>
          </a:prstGeom>
          <a:noFill/>
          <a:ln w="9525">
            <a:noFill/>
            <a:miter lim="800000"/>
            <a:headEnd/>
            <a:tailEnd/>
          </a:ln>
        </p:spPr>
      </p:pic>
      <p:sp>
        <p:nvSpPr>
          <p:cNvPr id="5" name="TextBox 4"/>
          <p:cNvSpPr txBox="1"/>
          <p:nvPr/>
        </p:nvSpPr>
        <p:spPr>
          <a:xfrm>
            <a:off x="1691680" y="4509120"/>
            <a:ext cx="1656184" cy="369332"/>
          </a:xfrm>
          <a:prstGeom prst="rect">
            <a:avLst/>
          </a:prstGeom>
          <a:noFill/>
        </p:spPr>
        <p:txBody>
          <a:bodyPr wrap="square" rtlCol="0">
            <a:spAutoFit/>
          </a:bodyPr>
          <a:lstStyle/>
          <a:p>
            <a:r>
              <a:rPr lang="zh-CN" altLang="en-US" dirty="0" smtClean="0"/>
              <a:t>研发中心</a:t>
            </a:r>
            <a:endParaRPr lang="zh-CN" altLang="en-US" dirty="0"/>
          </a:p>
        </p:txBody>
      </p:sp>
      <p:sp>
        <p:nvSpPr>
          <p:cNvPr id="6" name="TextBox 5"/>
          <p:cNvSpPr txBox="1"/>
          <p:nvPr/>
        </p:nvSpPr>
        <p:spPr>
          <a:xfrm>
            <a:off x="5436096" y="6093296"/>
            <a:ext cx="2160240" cy="369332"/>
          </a:xfrm>
          <a:prstGeom prst="rect">
            <a:avLst/>
          </a:prstGeom>
          <a:noFill/>
        </p:spPr>
        <p:txBody>
          <a:bodyPr wrap="square" rtlCol="0">
            <a:spAutoFit/>
          </a:bodyPr>
          <a:lstStyle/>
          <a:p>
            <a:r>
              <a:rPr lang="zh-CN" altLang="en-US" dirty="0" smtClean="0"/>
              <a:t>液体发酵车间</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idx="4294967295"/>
          </p:nvPr>
        </p:nvSpPr>
        <p:spPr/>
        <p:txBody>
          <a:bodyPr/>
          <a:lstStyle/>
          <a:p>
            <a:pPr algn="l" eaLnBrk="1" hangingPunct="1"/>
            <a:r>
              <a:rPr lang="zh-CN" altLang="en-US" sz="3600" dirty="0" smtClean="0">
                <a:latin typeface="方正姚体" pitchFamily="2" charset="-122"/>
                <a:ea typeface="方正姚体" pitchFamily="2" charset="-122"/>
              </a:rPr>
              <a:t>新厂区（65亩）</a:t>
            </a:r>
            <a:r>
              <a:rPr lang="zh-CN" altLang="en-US" sz="2400" dirty="0" smtClean="0">
                <a:latin typeface="方正姚体" pitchFamily="2" charset="-122"/>
                <a:ea typeface="方正姚体" pitchFamily="2" charset="-122"/>
              </a:rPr>
              <a:t/>
            </a:r>
            <a:br>
              <a:rPr lang="zh-CN" altLang="en-US" sz="2400" dirty="0" smtClean="0">
                <a:latin typeface="方正姚体" pitchFamily="2" charset="-122"/>
                <a:ea typeface="方正姚体" pitchFamily="2" charset="-122"/>
              </a:rPr>
            </a:br>
            <a:r>
              <a:rPr lang="zh-CN" altLang="en-US" sz="2400" dirty="0" smtClean="0">
                <a:latin typeface="方正姚体" pitchFamily="2" charset="-122"/>
                <a:ea typeface="方正姚体" pitchFamily="2" charset="-122"/>
              </a:rPr>
              <a:t>固体产品生产车间4200平方米</a:t>
            </a:r>
          </a:p>
        </p:txBody>
      </p:sp>
      <p:pic>
        <p:nvPicPr>
          <p:cNvPr id="58371" name="图片 3" descr="IMG_1220.jpg"/>
          <p:cNvPicPr>
            <a:picLocks noChangeAspect="1"/>
          </p:cNvPicPr>
          <p:nvPr/>
        </p:nvPicPr>
        <p:blipFill>
          <a:blip r:embed="rId2" cstate="email"/>
          <a:srcRect/>
          <a:stretch>
            <a:fillRect/>
          </a:stretch>
        </p:blipFill>
        <p:spPr bwMode="auto">
          <a:xfrm>
            <a:off x="1187624" y="1581059"/>
            <a:ext cx="6768355" cy="451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idx="4294967295"/>
          </p:nvPr>
        </p:nvSpPr>
        <p:spPr>
          <a:xfrm>
            <a:off x="457200" y="274638"/>
            <a:ext cx="7400925" cy="1143000"/>
          </a:xfrm>
        </p:spPr>
        <p:txBody>
          <a:bodyPr/>
          <a:lstStyle/>
          <a:p>
            <a:pPr algn="l" eaLnBrk="1" hangingPunct="1"/>
            <a:r>
              <a:rPr lang="zh-CN" altLang="en-US" sz="3200" smtClean="0"/>
              <a:t>新厂区（65亩）   </a:t>
            </a:r>
            <a:br>
              <a:rPr lang="zh-CN" altLang="en-US" sz="3200" smtClean="0"/>
            </a:br>
            <a:r>
              <a:rPr lang="zh-CN" altLang="en-US" sz="2400" smtClean="0"/>
              <a:t>有机物料腐熟车间2000平方米</a:t>
            </a:r>
          </a:p>
        </p:txBody>
      </p:sp>
      <p:pic>
        <p:nvPicPr>
          <p:cNvPr id="59395" name="图片 3" descr="IMG_1210.jpg"/>
          <p:cNvPicPr>
            <a:picLocks noChangeAspect="1"/>
          </p:cNvPicPr>
          <p:nvPr/>
        </p:nvPicPr>
        <p:blipFill>
          <a:blip r:embed="rId2" cstate="email"/>
          <a:srcRect/>
          <a:stretch>
            <a:fillRect/>
          </a:stretch>
        </p:blipFill>
        <p:spPr bwMode="auto">
          <a:xfrm>
            <a:off x="1368425" y="1557338"/>
            <a:ext cx="6804025"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所有照片\公司照片\8.11\111 002.jpg"/>
          <p:cNvPicPr>
            <a:picLocks noChangeAspect="1" noChangeArrowheads="1"/>
          </p:cNvPicPr>
          <p:nvPr/>
        </p:nvPicPr>
        <p:blipFill>
          <a:blip r:embed="rId2" cstate="email"/>
          <a:srcRect/>
          <a:stretch>
            <a:fillRect/>
          </a:stretch>
        </p:blipFill>
        <p:spPr bwMode="auto">
          <a:xfrm>
            <a:off x="755576" y="1143000"/>
            <a:ext cx="3714750" cy="2476500"/>
          </a:xfrm>
          <a:prstGeom prst="rect">
            <a:avLst/>
          </a:prstGeom>
          <a:noFill/>
          <a:ln w="9525">
            <a:noFill/>
            <a:miter lim="800000"/>
            <a:headEnd/>
            <a:tailEnd/>
          </a:ln>
        </p:spPr>
      </p:pic>
      <p:pic>
        <p:nvPicPr>
          <p:cNvPr id="60419" name="图片 4" descr="小试车间.jpg"/>
          <p:cNvPicPr>
            <a:picLocks noChangeAspect="1" noChangeArrowheads="1"/>
          </p:cNvPicPr>
          <p:nvPr/>
        </p:nvPicPr>
        <p:blipFill>
          <a:blip r:embed="rId3" cstate="email"/>
          <a:srcRect/>
          <a:stretch>
            <a:fillRect/>
          </a:stretch>
        </p:blipFill>
        <p:spPr bwMode="auto">
          <a:xfrm>
            <a:off x="4470326" y="1124744"/>
            <a:ext cx="3808413" cy="2543175"/>
          </a:xfrm>
          <a:prstGeom prst="rect">
            <a:avLst/>
          </a:prstGeom>
          <a:noFill/>
          <a:ln w="9525">
            <a:noFill/>
            <a:miter lim="800000"/>
            <a:headEnd/>
            <a:tailEnd/>
          </a:ln>
        </p:spPr>
      </p:pic>
      <p:pic>
        <p:nvPicPr>
          <p:cNvPr id="60420" name="图片 5" descr="检验室.jpg"/>
          <p:cNvPicPr>
            <a:picLocks noChangeAspect="1" noChangeArrowheads="1"/>
          </p:cNvPicPr>
          <p:nvPr/>
        </p:nvPicPr>
        <p:blipFill>
          <a:blip r:embed="rId4" cstate="email"/>
          <a:srcRect/>
          <a:stretch>
            <a:fillRect/>
          </a:stretch>
        </p:blipFill>
        <p:spPr bwMode="auto">
          <a:xfrm>
            <a:off x="2556917" y="3573016"/>
            <a:ext cx="3714750" cy="2481262"/>
          </a:xfrm>
          <a:prstGeom prst="rect">
            <a:avLst/>
          </a:prstGeom>
          <a:noFill/>
          <a:ln w="9525">
            <a:noFill/>
            <a:miter lim="800000"/>
            <a:headEnd/>
            <a:tailEnd/>
          </a:ln>
        </p:spPr>
      </p:pic>
      <p:grpSp>
        <p:nvGrpSpPr>
          <p:cNvPr id="2" name="Group 5"/>
          <p:cNvGrpSpPr>
            <a:grpSpLocks/>
          </p:cNvGrpSpPr>
          <p:nvPr/>
        </p:nvGrpSpPr>
        <p:grpSpPr bwMode="auto">
          <a:xfrm>
            <a:off x="3365500" y="249238"/>
            <a:ext cx="2620963" cy="695325"/>
            <a:chOff x="0" y="0"/>
            <a:chExt cx="1651" cy="438"/>
          </a:xfrm>
        </p:grpSpPr>
        <p:pic>
          <p:nvPicPr>
            <p:cNvPr id="60423" name="矩形 6"/>
            <p:cNvPicPr>
              <a:picLocks noChangeArrowheads="1"/>
            </p:cNvPicPr>
            <p:nvPr/>
          </p:nvPicPr>
          <p:blipFill>
            <a:blip r:embed="rId5" cstate="email"/>
            <a:srcRect/>
            <a:stretch>
              <a:fillRect/>
            </a:stretch>
          </p:blipFill>
          <p:spPr bwMode="auto">
            <a:xfrm>
              <a:off x="0" y="0"/>
              <a:ext cx="1651" cy="438"/>
            </a:xfrm>
            <a:prstGeom prst="rect">
              <a:avLst/>
            </a:prstGeom>
            <a:noFill/>
            <a:ln w="9525">
              <a:noFill/>
              <a:miter lim="800000"/>
              <a:headEnd/>
              <a:tailEnd/>
            </a:ln>
          </p:spPr>
        </p:pic>
        <p:sp>
          <p:nvSpPr>
            <p:cNvPr id="60424" name="Text Box 7"/>
            <p:cNvSpPr txBox="1">
              <a:spLocks noChangeArrowheads="1"/>
            </p:cNvSpPr>
            <p:nvPr/>
          </p:nvSpPr>
          <p:spPr bwMode="auto">
            <a:xfrm>
              <a:off x="40" y="23"/>
              <a:ext cx="1575" cy="360"/>
            </a:xfrm>
            <a:prstGeom prst="rect">
              <a:avLst/>
            </a:prstGeom>
            <a:noFill/>
            <a:ln w="9525">
              <a:noFill/>
              <a:miter lim="800000"/>
              <a:headEnd/>
              <a:tailEnd/>
            </a:ln>
          </p:spPr>
          <p:txBody>
            <a:bodyPr anchor="ctr"/>
            <a:lstStyle/>
            <a:p>
              <a:pPr algn="ctr"/>
              <a:endParaRPr lang="zh-CN" altLang="en-US">
                <a:solidFill>
                  <a:srgbClr val="FFFFFF"/>
                </a:solidFill>
                <a:latin typeface="Franklin Gothic Book" pitchFamily="34" charset="0"/>
                <a:ea typeface="黑体" pitchFamily="2" charset="-122"/>
              </a:endParaRPr>
            </a:p>
          </p:txBody>
        </p:sp>
      </p:grpSp>
      <p:sp>
        <p:nvSpPr>
          <p:cNvPr id="58376" name="TextBox 7"/>
          <p:cNvSpPr txBox="1">
            <a:spLocks noChangeArrowheads="1"/>
          </p:cNvSpPr>
          <p:nvPr/>
        </p:nvSpPr>
        <p:spPr bwMode="auto">
          <a:xfrm>
            <a:off x="3500438" y="357188"/>
            <a:ext cx="2571750" cy="461962"/>
          </a:xfrm>
          <a:prstGeom prst="rect">
            <a:avLst/>
          </a:prstGeom>
          <a:noFill/>
          <a:ln w="9525">
            <a:noFill/>
            <a:miter lim="800000"/>
            <a:headEnd/>
            <a:tailEnd/>
          </a:ln>
        </p:spPr>
        <p:txBody>
          <a:bodyPr>
            <a:spAutoFit/>
          </a:bodyPr>
          <a:lstStyle/>
          <a:p>
            <a:pPr>
              <a:defRPr/>
            </a:pPr>
            <a:r>
              <a:rPr lang="zh-CN" altLang="en-US" sz="2400" b="1">
                <a:solidFill>
                  <a:srgbClr val="0206BE"/>
                </a:solidFill>
                <a:effectLst>
                  <a:outerShdw blurRad="38100" dist="38100" dir="2700000" algn="tl">
                    <a:srgbClr val="C0C0C0"/>
                  </a:outerShdw>
                </a:effectLst>
                <a:latin typeface="Franklin Gothic Book" pitchFamily="34" charset="0"/>
                <a:ea typeface="黑体" pitchFamily="2" charset="-122"/>
              </a:rPr>
              <a:t>研发中心展示图</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5"/>
          <p:cNvSpPr>
            <a:spLocks noChangeArrowheads="1"/>
          </p:cNvSpPr>
          <p:nvPr/>
        </p:nvSpPr>
        <p:spPr bwMode="auto">
          <a:xfrm>
            <a:off x="785813" y="1357313"/>
            <a:ext cx="7572375" cy="5072062"/>
          </a:xfrm>
          <a:prstGeom prst="roundRect">
            <a:avLst>
              <a:gd name="adj" fmla="val 10889"/>
            </a:avLst>
          </a:prstGeom>
          <a:gradFill rotWithShape="1">
            <a:gsLst>
              <a:gs pos="0">
                <a:srgbClr val="F3F3F3"/>
              </a:gs>
              <a:gs pos="50000">
                <a:srgbClr val="DDDDDD"/>
              </a:gs>
              <a:gs pos="100000">
                <a:srgbClr val="F3F3F3"/>
              </a:gs>
            </a:gsLst>
            <a:lin ang="18900000" scaled="1"/>
          </a:gradFill>
          <a:ln w="38100" cmpd="sng">
            <a:solidFill>
              <a:srgbClr val="FFC000"/>
            </a:solidFill>
            <a:round/>
            <a:headEnd/>
            <a:tailEnd/>
          </a:ln>
          <a:effectLst>
            <a:outerShdw dist="135003" dir="2928844" algn="ctr" rotWithShape="0">
              <a:srgbClr val="000000">
                <a:alpha val="50000"/>
              </a:srgbClr>
            </a:outerShdw>
          </a:effectLst>
        </p:spPr>
        <p:txBody>
          <a:bodyPr wrap="none" anchor="ctr"/>
          <a:lstStyle/>
          <a:p>
            <a:pPr>
              <a:defRPr/>
            </a:pPr>
            <a:endParaRPr lang="zh-CN" altLang="en-US">
              <a:solidFill>
                <a:srgbClr val="000000"/>
              </a:solidFill>
              <a:latin typeface="Franklin Gothic Book" pitchFamily="34" charset="0"/>
              <a:ea typeface="黑体" pitchFamily="2" charset="-122"/>
            </a:endParaRPr>
          </a:p>
        </p:txBody>
      </p:sp>
      <p:sp>
        <p:nvSpPr>
          <p:cNvPr id="59399" name="TextBox 8"/>
          <p:cNvSpPr txBox="1">
            <a:spLocks noChangeArrowheads="1"/>
          </p:cNvSpPr>
          <p:nvPr/>
        </p:nvSpPr>
        <p:spPr bwMode="auto">
          <a:xfrm>
            <a:off x="1928813" y="590774"/>
            <a:ext cx="5072062" cy="461962"/>
          </a:xfrm>
          <a:prstGeom prst="rect">
            <a:avLst/>
          </a:prstGeom>
          <a:noFill/>
          <a:ln w="9525">
            <a:noFill/>
            <a:miter lim="800000"/>
            <a:headEnd/>
            <a:tailEnd/>
          </a:ln>
        </p:spPr>
        <p:txBody>
          <a:bodyPr>
            <a:spAutoFit/>
          </a:bodyPr>
          <a:lstStyle/>
          <a:p>
            <a:pPr algn="ctr">
              <a:defRPr/>
            </a:pPr>
            <a:r>
              <a:rPr lang="zh-CN" altLang="en-US" sz="2400" b="1" dirty="0">
                <a:effectLst>
                  <a:outerShdw blurRad="38100" dist="38100" dir="2700000" algn="tl">
                    <a:srgbClr val="C0C0C0"/>
                  </a:outerShdw>
                </a:effectLst>
                <a:latin typeface="Franklin Gothic Book" pitchFamily="34" charset="0"/>
                <a:ea typeface="黑体" pitchFamily="2" charset="-122"/>
              </a:rPr>
              <a:t>生产车间、设备、设施</a:t>
            </a:r>
          </a:p>
        </p:txBody>
      </p:sp>
      <p:pic>
        <p:nvPicPr>
          <p:cNvPr id="61446" name="图片 9" descr="车间.jpg"/>
          <p:cNvPicPr>
            <a:picLocks noChangeAspect="1" noChangeArrowheads="1"/>
          </p:cNvPicPr>
          <p:nvPr/>
        </p:nvPicPr>
        <p:blipFill>
          <a:blip r:embed="rId2" cstate="email"/>
          <a:srcRect/>
          <a:stretch>
            <a:fillRect/>
          </a:stretch>
        </p:blipFill>
        <p:spPr bwMode="auto">
          <a:xfrm>
            <a:off x="1000125" y="1500188"/>
            <a:ext cx="3500438" cy="2333625"/>
          </a:xfrm>
          <a:prstGeom prst="rect">
            <a:avLst/>
          </a:prstGeom>
          <a:noFill/>
          <a:ln w="9525">
            <a:noFill/>
            <a:miter lim="800000"/>
            <a:headEnd/>
            <a:tailEnd/>
          </a:ln>
        </p:spPr>
      </p:pic>
      <p:pic>
        <p:nvPicPr>
          <p:cNvPr id="61447" name="图片 10" descr="固体车间.jpg"/>
          <p:cNvPicPr>
            <a:picLocks noChangeAspect="1" noChangeArrowheads="1"/>
          </p:cNvPicPr>
          <p:nvPr/>
        </p:nvPicPr>
        <p:blipFill>
          <a:blip r:embed="rId3" cstate="email"/>
          <a:srcRect/>
          <a:stretch>
            <a:fillRect/>
          </a:stretch>
        </p:blipFill>
        <p:spPr bwMode="auto">
          <a:xfrm>
            <a:off x="4500563" y="1500188"/>
            <a:ext cx="3602037" cy="2357437"/>
          </a:xfrm>
          <a:prstGeom prst="rect">
            <a:avLst/>
          </a:prstGeom>
          <a:noFill/>
          <a:ln w="9525">
            <a:noFill/>
            <a:miter lim="800000"/>
            <a:headEnd/>
            <a:tailEnd/>
          </a:ln>
        </p:spPr>
      </p:pic>
      <p:pic>
        <p:nvPicPr>
          <p:cNvPr id="61448" name="图片 11" descr="专家1.jpg"/>
          <p:cNvPicPr>
            <a:picLocks noChangeAspect="1" noChangeArrowheads="1"/>
          </p:cNvPicPr>
          <p:nvPr/>
        </p:nvPicPr>
        <p:blipFill>
          <a:blip r:embed="rId4" cstate="email"/>
          <a:srcRect/>
          <a:stretch>
            <a:fillRect/>
          </a:stretch>
        </p:blipFill>
        <p:spPr bwMode="auto">
          <a:xfrm>
            <a:off x="1000125" y="3786188"/>
            <a:ext cx="3602038" cy="2401887"/>
          </a:xfrm>
          <a:prstGeom prst="rect">
            <a:avLst/>
          </a:prstGeom>
          <a:noFill/>
          <a:ln w="9525">
            <a:noFill/>
            <a:miter lim="800000"/>
            <a:headEnd/>
            <a:tailEnd/>
          </a:ln>
        </p:spPr>
      </p:pic>
      <p:pic>
        <p:nvPicPr>
          <p:cNvPr id="61449" name="Picture 2" descr="G:\所有照片\公司照片\IMG_1207.jpg"/>
          <p:cNvPicPr>
            <a:picLocks noChangeAspect="1" noChangeArrowheads="1"/>
          </p:cNvPicPr>
          <p:nvPr/>
        </p:nvPicPr>
        <p:blipFill>
          <a:blip r:embed="rId5" cstate="email"/>
          <a:srcRect/>
          <a:stretch>
            <a:fillRect/>
          </a:stretch>
        </p:blipFill>
        <p:spPr bwMode="auto">
          <a:xfrm>
            <a:off x="4500563" y="3786188"/>
            <a:ext cx="3571875" cy="23812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内容占位符 2"/>
          <p:cNvSpPr>
            <a:spLocks noGrp="1"/>
          </p:cNvSpPr>
          <p:nvPr>
            <p:ph idx="4294967295"/>
          </p:nvPr>
        </p:nvSpPr>
        <p:spPr>
          <a:xfrm>
            <a:off x="539750" y="1989138"/>
            <a:ext cx="3357563" cy="2892425"/>
          </a:xfrm>
        </p:spPr>
        <p:txBody>
          <a:bodyPr/>
          <a:lstStyle/>
          <a:p>
            <a:pPr eaLnBrk="1" hangingPunct="1">
              <a:buFont typeface="Wingdings 2" pitchFamily="18" charset="2"/>
              <a:buNone/>
            </a:pPr>
            <a:endParaRPr lang="en-US" altLang="zh-CN" sz="2600" smtClean="0">
              <a:solidFill>
                <a:srgbClr val="FF0000"/>
              </a:solidFill>
              <a:latin typeface="黑体" pitchFamily="2" charset="-122"/>
              <a:ea typeface="微软简行楷" pitchFamily="2" charset="-122"/>
            </a:endParaRPr>
          </a:p>
          <a:p>
            <a:pPr eaLnBrk="1" hangingPunct="1">
              <a:buFont typeface="Wingdings 2" pitchFamily="18" charset="2"/>
              <a:buNone/>
            </a:pPr>
            <a:r>
              <a:rPr lang="en-US" altLang="zh-CN" sz="2600" smtClean="0">
                <a:solidFill>
                  <a:srgbClr val="FF0000"/>
                </a:solidFill>
                <a:latin typeface="黑体" pitchFamily="2" charset="-122"/>
                <a:ea typeface="微软简行楷" pitchFamily="2" charset="-122"/>
              </a:rPr>
              <a:t>    </a:t>
            </a:r>
            <a:r>
              <a:rPr lang="zh-CN" altLang="en-US" sz="2600" smtClean="0">
                <a:solidFill>
                  <a:srgbClr val="FF0000"/>
                </a:solidFill>
                <a:latin typeface="黑体" pitchFamily="2" charset="-122"/>
                <a:ea typeface="微软简行楷" pitchFamily="2" charset="-122"/>
              </a:rPr>
              <a:t>山东农业大学  </a:t>
            </a:r>
            <a:endParaRPr lang="en-US" sz="2600" smtClean="0">
              <a:solidFill>
                <a:srgbClr val="FF0000"/>
              </a:solidFill>
              <a:latin typeface="黑体" pitchFamily="2" charset="-122"/>
              <a:ea typeface="微软简行楷" pitchFamily="2" charset="-122"/>
            </a:endParaRPr>
          </a:p>
          <a:p>
            <a:pPr eaLnBrk="1" hangingPunct="1">
              <a:buFont typeface="Wingdings 2" pitchFamily="18" charset="2"/>
              <a:buNone/>
            </a:pPr>
            <a:r>
              <a:rPr lang="en-US" sz="2600" smtClean="0">
                <a:solidFill>
                  <a:srgbClr val="FF0000"/>
                </a:solidFill>
                <a:latin typeface="黑体" pitchFamily="2" charset="-122"/>
                <a:ea typeface="微软简行楷" pitchFamily="2" charset="-122"/>
              </a:rPr>
              <a:t>    </a:t>
            </a:r>
            <a:r>
              <a:rPr lang="zh-CN" altLang="en-US" sz="2600" smtClean="0">
                <a:solidFill>
                  <a:srgbClr val="FF0000"/>
                </a:solidFill>
                <a:latin typeface="黑体" pitchFamily="2" charset="-122"/>
                <a:ea typeface="微软简行楷" pitchFamily="2" charset="-122"/>
              </a:rPr>
              <a:t>中国农业大学</a:t>
            </a:r>
            <a:endParaRPr lang="en-US" sz="2600" smtClean="0">
              <a:solidFill>
                <a:srgbClr val="FF0000"/>
              </a:solidFill>
              <a:latin typeface="黑体" pitchFamily="2" charset="-122"/>
              <a:ea typeface="微软简行楷" pitchFamily="2" charset="-122"/>
            </a:endParaRPr>
          </a:p>
          <a:p>
            <a:pPr eaLnBrk="1" hangingPunct="1">
              <a:buFont typeface="Wingdings 2" pitchFamily="18" charset="2"/>
              <a:buNone/>
            </a:pPr>
            <a:r>
              <a:rPr lang="zh-CN" altLang="en-US" sz="2600" smtClean="0">
                <a:solidFill>
                  <a:srgbClr val="FF0000"/>
                </a:solidFill>
                <a:latin typeface="黑体" pitchFamily="2" charset="-122"/>
                <a:ea typeface="微软简行楷" pitchFamily="2" charset="-122"/>
              </a:rPr>
              <a:t> 加拿大曼尼托巴大学 </a:t>
            </a:r>
            <a:endParaRPr lang="en-US" sz="2600" smtClean="0">
              <a:solidFill>
                <a:srgbClr val="FF0000"/>
              </a:solidFill>
              <a:latin typeface="黑体" pitchFamily="2" charset="-122"/>
              <a:ea typeface="微软简行楷" pitchFamily="2" charset="-122"/>
            </a:endParaRPr>
          </a:p>
          <a:p>
            <a:pPr eaLnBrk="1" hangingPunct="1">
              <a:buFont typeface="Wingdings 2" pitchFamily="18" charset="2"/>
              <a:buNone/>
            </a:pPr>
            <a:r>
              <a:rPr lang="en-US" sz="2600" smtClean="0">
                <a:solidFill>
                  <a:srgbClr val="FF0000"/>
                </a:solidFill>
                <a:latin typeface="黑体" pitchFamily="2" charset="-122"/>
                <a:ea typeface="微软简行楷" pitchFamily="2" charset="-122"/>
              </a:rPr>
              <a:t>    </a:t>
            </a:r>
            <a:r>
              <a:rPr lang="zh-CN" altLang="en-US" sz="2600" smtClean="0">
                <a:solidFill>
                  <a:srgbClr val="FF0000"/>
                </a:solidFill>
                <a:latin typeface="黑体" pitchFamily="2" charset="-122"/>
                <a:ea typeface="微软简行楷" pitchFamily="2" charset="-122"/>
              </a:rPr>
              <a:t>美国奥本大学</a:t>
            </a:r>
            <a:endParaRPr lang="en-US" sz="2600" smtClean="0">
              <a:solidFill>
                <a:srgbClr val="FF0000"/>
              </a:solidFill>
              <a:latin typeface="黑体" pitchFamily="2" charset="-122"/>
              <a:ea typeface="微软简行楷" pitchFamily="2" charset="-122"/>
            </a:endParaRPr>
          </a:p>
        </p:txBody>
      </p:sp>
      <p:pic>
        <p:nvPicPr>
          <p:cNvPr id="62467" name="Picture 7" descr="http://pgprtech.com.cn/uploads/image/20130127/1359257224.jpg"/>
          <p:cNvPicPr>
            <a:picLocks noChangeAspect="1" noChangeArrowheads="1"/>
          </p:cNvPicPr>
          <p:nvPr/>
        </p:nvPicPr>
        <p:blipFill>
          <a:blip r:embed="rId2" cstate="email"/>
          <a:srcRect/>
          <a:stretch>
            <a:fillRect/>
          </a:stretch>
        </p:blipFill>
        <p:spPr bwMode="auto">
          <a:xfrm>
            <a:off x="3995738" y="1916113"/>
            <a:ext cx="3889375" cy="3276600"/>
          </a:xfrm>
          <a:prstGeom prst="rect">
            <a:avLst/>
          </a:prstGeom>
          <a:noFill/>
          <a:ln w="9525">
            <a:noFill/>
            <a:miter lim="800000"/>
            <a:headEnd/>
            <a:tailEnd/>
          </a:ln>
        </p:spPr>
      </p:pic>
      <p:sp>
        <p:nvSpPr>
          <p:cNvPr id="62468" name="TextBox 9"/>
          <p:cNvSpPr txBox="1">
            <a:spLocks noChangeArrowheads="1"/>
          </p:cNvSpPr>
          <p:nvPr/>
        </p:nvSpPr>
        <p:spPr bwMode="auto">
          <a:xfrm>
            <a:off x="755650" y="549275"/>
            <a:ext cx="3384550" cy="708025"/>
          </a:xfrm>
          <a:prstGeom prst="rect">
            <a:avLst/>
          </a:prstGeom>
          <a:noFill/>
          <a:ln w="9525">
            <a:noFill/>
            <a:miter lim="800000"/>
            <a:headEnd/>
            <a:tailEnd/>
          </a:ln>
        </p:spPr>
        <p:txBody>
          <a:bodyPr>
            <a:spAutoFit/>
          </a:bodyPr>
          <a:lstStyle/>
          <a:p>
            <a:r>
              <a:rPr lang="zh-CN" altLang="en-US" sz="4000">
                <a:latin typeface="方正姚体" pitchFamily="2" charset="-122"/>
                <a:ea typeface="方正姚体" pitchFamily="2" charset="-122"/>
              </a:rPr>
              <a:t>合作机构</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2"/>
          <p:cNvSpPr txBox="1">
            <a:spLocks noChangeArrowheads="1"/>
          </p:cNvSpPr>
          <p:nvPr/>
        </p:nvSpPr>
        <p:spPr bwMode="auto">
          <a:xfrm>
            <a:off x="3779912" y="44624"/>
            <a:ext cx="1928813" cy="461963"/>
          </a:xfrm>
          <a:prstGeom prst="rect">
            <a:avLst/>
          </a:prstGeom>
          <a:noFill/>
          <a:ln w="9525">
            <a:noFill/>
            <a:miter lim="800000"/>
            <a:headEnd/>
            <a:tailEnd/>
          </a:ln>
        </p:spPr>
        <p:txBody>
          <a:bodyPr>
            <a:spAutoFit/>
          </a:bodyPr>
          <a:lstStyle/>
          <a:p>
            <a:pPr>
              <a:defRPr/>
            </a:pPr>
            <a:r>
              <a:rPr lang="zh-CN" altLang="en-US" sz="2400" b="1" dirty="0">
                <a:solidFill>
                  <a:srgbClr val="0206BE"/>
                </a:solidFill>
                <a:effectLst>
                  <a:outerShdw blurRad="38100" dist="38100" dir="2700000" algn="tl">
                    <a:srgbClr val="C0C0C0"/>
                  </a:outerShdw>
                </a:effectLst>
                <a:latin typeface="Franklin Gothic Book" pitchFamily="34" charset="0"/>
                <a:ea typeface="黑体" pitchFamily="2" charset="-122"/>
              </a:rPr>
              <a:t>公司资质</a:t>
            </a:r>
          </a:p>
        </p:txBody>
      </p:sp>
      <p:pic>
        <p:nvPicPr>
          <p:cNvPr id="63491" name="图片 3" descr="生物有机肥证2.jpg"/>
          <p:cNvPicPr>
            <a:picLocks noChangeAspect="1" noChangeArrowheads="1"/>
          </p:cNvPicPr>
          <p:nvPr/>
        </p:nvPicPr>
        <p:blipFill>
          <a:blip r:embed="rId2" cstate="email"/>
          <a:srcRect/>
          <a:stretch>
            <a:fillRect/>
          </a:stretch>
        </p:blipFill>
        <p:spPr bwMode="auto">
          <a:xfrm>
            <a:off x="357188" y="642938"/>
            <a:ext cx="3714750" cy="2563812"/>
          </a:xfrm>
          <a:prstGeom prst="rect">
            <a:avLst/>
          </a:prstGeom>
          <a:noFill/>
          <a:ln w="9525">
            <a:noFill/>
            <a:miter lim="800000"/>
            <a:headEnd/>
            <a:tailEnd/>
          </a:ln>
        </p:spPr>
      </p:pic>
      <p:pic>
        <p:nvPicPr>
          <p:cNvPr id="63492" name="图片 4" descr="生物有机肥证4.jpg"/>
          <p:cNvPicPr>
            <a:picLocks noChangeAspect="1" noChangeArrowheads="1"/>
          </p:cNvPicPr>
          <p:nvPr/>
        </p:nvPicPr>
        <p:blipFill>
          <a:blip r:embed="rId3" cstate="email"/>
          <a:srcRect/>
          <a:stretch>
            <a:fillRect/>
          </a:stretch>
        </p:blipFill>
        <p:spPr bwMode="auto">
          <a:xfrm>
            <a:off x="5000625" y="571500"/>
            <a:ext cx="3714750" cy="2578100"/>
          </a:xfrm>
          <a:prstGeom prst="rect">
            <a:avLst/>
          </a:prstGeom>
          <a:noFill/>
          <a:ln w="9525">
            <a:noFill/>
            <a:miter lim="800000"/>
            <a:headEnd/>
            <a:tailEnd/>
          </a:ln>
        </p:spPr>
      </p:pic>
      <p:pic>
        <p:nvPicPr>
          <p:cNvPr id="63493" name="图片 5" descr="微生物肥料登记证0.jpg"/>
          <p:cNvPicPr>
            <a:picLocks noChangeAspect="1" noChangeArrowheads="1"/>
          </p:cNvPicPr>
          <p:nvPr/>
        </p:nvPicPr>
        <p:blipFill>
          <a:blip r:embed="rId4" cstate="email"/>
          <a:srcRect/>
          <a:stretch>
            <a:fillRect/>
          </a:stretch>
        </p:blipFill>
        <p:spPr bwMode="auto">
          <a:xfrm>
            <a:off x="285750" y="3929063"/>
            <a:ext cx="3770313" cy="2609850"/>
          </a:xfrm>
          <a:prstGeom prst="rect">
            <a:avLst/>
          </a:prstGeom>
          <a:noFill/>
          <a:ln w="9525">
            <a:noFill/>
            <a:miter lim="800000"/>
            <a:headEnd/>
            <a:tailEnd/>
          </a:ln>
        </p:spPr>
      </p:pic>
      <p:pic>
        <p:nvPicPr>
          <p:cNvPr id="63494" name="图片 6" descr="微生物菌剂证3.jpg"/>
          <p:cNvPicPr>
            <a:picLocks noChangeAspect="1" noChangeArrowheads="1"/>
          </p:cNvPicPr>
          <p:nvPr/>
        </p:nvPicPr>
        <p:blipFill>
          <a:blip r:embed="rId5" cstate="email"/>
          <a:srcRect/>
          <a:stretch>
            <a:fillRect/>
          </a:stretch>
        </p:blipFill>
        <p:spPr bwMode="auto">
          <a:xfrm>
            <a:off x="5072063" y="3857625"/>
            <a:ext cx="3702050" cy="2574925"/>
          </a:xfrm>
          <a:prstGeom prst="rect">
            <a:avLst/>
          </a:prstGeom>
          <a:noFill/>
          <a:ln w="9525">
            <a:noFill/>
            <a:miter lim="800000"/>
            <a:headEnd/>
            <a:tailEnd/>
          </a:ln>
        </p:spPr>
      </p:pic>
      <p:pic>
        <p:nvPicPr>
          <p:cNvPr id="63495" name="图片 11" descr="有机物料腐熟剂证1.jpg"/>
          <p:cNvPicPr>
            <a:picLocks noChangeAspect="1" noChangeArrowheads="1"/>
          </p:cNvPicPr>
          <p:nvPr/>
        </p:nvPicPr>
        <p:blipFill>
          <a:blip r:embed="rId6" cstate="email"/>
          <a:srcRect/>
          <a:stretch>
            <a:fillRect/>
          </a:stretch>
        </p:blipFill>
        <p:spPr bwMode="auto">
          <a:xfrm>
            <a:off x="2786063" y="2286000"/>
            <a:ext cx="3532187" cy="2428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idx="4294967295"/>
          </p:nvPr>
        </p:nvSpPr>
        <p:spPr>
          <a:xfrm>
            <a:off x="428625" y="3071813"/>
            <a:ext cx="8229600" cy="1143000"/>
          </a:xfrm>
        </p:spPr>
        <p:txBody>
          <a:bodyPr>
            <a:normAutofit fontScale="90000"/>
          </a:bodyPr>
          <a:lstStyle/>
          <a:p>
            <a:pPr>
              <a:lnSpc>
                <a:spcPct val="150000"/>
              </a:lnSpc>
              <a:defRPr/>
            </a:pPr>
            <a:r>
              <a:rPr lang="zh-CN" altLang="en-US" dirty="0" smtClean="0">
                <a:solidFill>
                  <a:schemeClr val="tx1"/>
                </a:solidFill>
                <a:effectLst>
                  <a:outerShdw blurRad="38100" dist="38100" dir="2700000" algn="tl">
                    <a:srgbClr val="FFFFFF"/>
                  </a:outerShdw>
                </a:effectLst>
              </a:rPr>
              <a:t>第一部分</a:t>
            </a:r>
            <a:br>
              <a:rPr lang="zh-CN" altLang="en-US" dirty="0" smtClean="0">
                <a:solidFill>
                  <a:schemeClr val="tx1"/>
                </a:solidFill>
                <a:effectLst>
                  <a:outerShdw blurRad="38100" dist="38100" dir="2700000" algn="tl">
                    <a:srgbClr val="FFFFFF"/>
                  </a:outerShdw>
                </a:effectLst>
              </a:rPr>
            </a:br>
            <a:r>
              <a:rPr lang="zh-CN" altLang="en-US" dirty="0" smtClean="0">
                <a:effectLst>
                  <a:outerShdw blurRad="38100" dist="38100" dir="2700000" algn="tl">
                    <a:srgbClr val="FFFFFF"/>
                  </a:outerShdw>
                </a:effectLst>
              </a:rPr>
              <a:t>项目背景</a:t>
            </a:r>
            <a:r>
              <a:rPr lang="zh-CN" altLang="en-US" dirty="0" smtClean="0">
                <a:solidFill>
                  <a:schemeClr val="tx1"/>
                </a:solidFill>
                <a:effectLst>
                  <a:outerShdw blurRad="38100" dist="38100" dir="2700000" algn="tl">
                    <a:srgbClr val="FFFFFF"/>
                  </a:outerShdw>
                </a:effectLst>
              </a:rPr>
              <a:t/>
            </a:r>
            <a:br>
              <a:rPr lang="zh-CN" altLang="en-US" dirty="0" smtClean="0">
                <a:solidFill>
                  <a:schemeClr val="tx1"/>
                </a:solidFill>
                <a:effectLst>
                  <a:outerShdw blurRad="38100" dist="38100" dir="2700000" algn="tl">
                    <a:srgbClr val="FFFFFF"/>
                  </a:outerShdw>
                </a:effectLst>
              </a:rPr>
            </a:br>
            <a:endParaRPr lang="zh-CN" altLang="en-US" dirty="0" smtClean="0">
              <a:solidFill>
                <a:schemeClr val="tx1"/>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 descr="C:\Documents and Settings\Administrator\桌面\QQ截图20131019122328.jpg"/>
          <p:cNvPicPr>
            <a:picLocks noChangeAspect="1" noChangeArrowheads="1"/>
          </p:cNvPicPr>
          <p:nvPr/>
        </p:nvPicPr>
        <p:blipFill>
          <a:blip r:embed="rId2" cstate="email"/>
          <a:srcRect/>
          <a:stretch>
            <a:fillRect/>
          </a:stretch>
        </p:blipFill>
        <p:spPr bwMode="auto">
          <a:xfrm>
            <a:off x="4933454" y="1196975"/>
            <a:ext cx="3382962" cy="5064125"/>
          </a:xfrm>
          <a:prstGeom prst="rect">
            <a:avLst/>
          </a:prstGeom>
          <a:noFill/>
          <a:ln w="19050">
            <a:solidFill>
              <a:srgbClr val="00B050"/>
            </a:solidFill>
            <a:miter lim="800000"/>
            <a:headEnd/>
            <a:tailEnd/>
          </a:ln>
        </p:spPr>
      </p:pic>
      <p:pic>
        <p:nvPicPr>
          <p:cNvPr id="64515" name="Picture 8" descr="C:\Documents and Settings\Administrator\桌面\生物肥鉴定1\附件\照片\专利\专利2.jpg"/>
          <p:cNvPicPr>
            <a:picLocks noChangeAspect="1" noChangeArrowheads="1"/>
          </p:cNvPicPr>
          <p:nvPr/>
        </p:nvPicPr>
        <p:blipFill>
          <a:blip r:embed="rId3" cstate="email"/>
          <a:srcRect/>
          <a:stretch>
            <a:fillRect/>
          </a:stretch>
        </p:blipFill>
        <p:spPr bwMode="auto">
          <a:xfrm>
            <a:off x="971054" y="1208088"/>
            <a:ext cx="3476625" cy="5029200"/>
          </a:xfrm>
          <a:prstGeom prst="rect">
            <a:avLst/>
          </a:prstGeom>
          <a:noFill/>
          <a:ln w="19050">
            <a:solidFill>
              <a:srgbClr val="C00000"/>
            </a:solidFill>
            <a:miter lim="800000"/>
            <a:headEnd/>
            <a:tailEnd/>
          </a:ln>
        </p:spPr>
      </p:pic>
      <p:sp>
        <p:nvSpPr>
          <p:cNvPr id="64516" name="TextBox 5"/>
          <p:cNvSpPr txBox="1">
            <a:spLocks noChangeArrowheads="1"/>
          </p:cNvSpPr>
          <p:nvPr/>
        </p:nvSpPr>
        <p:spPr bwMode="auto">
          <a:xfrm>
            <a:off x="2714625" y="571500"/>
            <a:ext cx="3286125" cy="461963"/>
          </a:xfrm>
          <a:prstGeom prst="rect">
            <a:avLst/>
          </a:prstGeom>
          <a:noFill/>
          <a:ln w="9525">
            <a:noFill/>
            <a:miter lim="800000"/>
            <a:headEnd/>
            <a:tailEnd/>
          </a:ln>
        </p:spPr>
        <p:txBody>
          <a:bodyPr>
            <a:spAutoFit/>
          </a:bodyPr>
          <a:lstStyle/>
          <a:p>
            <a:pPr algn="ctr"/>
            <a:r>
              <a:rPr lang="zh-CN" altLang="en-US" sz="2400">
                <a:latin typeface="Franklin Gothic Book" pitchFamily="34" charset="0"/>
                <a:ea typeface="黑体" pitchFamily="2" charset="-122"/>
              </a:rPr>
              <a:t>公司专利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descr="222"/>
          <p:cNvPicPr>
            <a:picLocks noGrp="1" noChangeAspect="1" noChangeArrowheads="1"/>
          </p:cNvPicPr>
          <p:nvPr>
            <p:ph idx="4294967295"/>
          </p:nvPr>
        </p:nvPicPr>
        <p:blipFill>
          <a:blip r:embed="rId2" cstate="email"/>
          <a:srcRect/>
          <a:stretch>
            <a:fillRect/>
          </a:stretch>
        </p:blipFill>
        <p:spPr>
          <a:xfrm>
            <a:off x="500063" y="1857375"/>
            <a:ext cx="4084637" cy="2857500"/>
          </a:xfrm>
        </p:spPr>
      </p:pic>
      <p:pic>
        <p:nvPicPr>
          <p:cNvPr id="66563" name="Picture 5" descr="处理后1"/>
          <p:cNvPicPr>
            <a:picLocks noGrp="1" noChangeAspect="1" noChangeArrowheads="1"/>
          </p:cNvPicPr>
          <p:nvPr>
            <p:ph idx="4294967295"/>
          </p:nvPr>
        </p:nvPicPr>
        <p:blipFill>
          <a:blip r:embed="rId3" cstate="email"/>
          <a:srcRect/>
          <a:stretch>
            <a:fillRect/>
          </a:stretch>
        </p:blipFill>
        <p:spPr>
          <a:xfrm>
            <a:off x="4572000" y="1857375"/>
            <a:ext cx="3929063" cy="2857500"/>
          </a:xfrm>
        </p:spPr>
      </p:pic>
      <p:grpSp>
        <p:nvGrpSpPr>
          <p:cNvPr id="2" name="Group 4"/>
          <p:cNvGrpSpPr>
            <a:grpSpLocks/>
          </p:cNvGrpSpPr>
          <p:nvPr/>
        </p:nvGrpSpPr>
        <p:grpSpPr bwMode="auto">
          <a:xfrm>
            <a:off x="3084513" y="603250"/>
            <a:ext cx="3541712" cy="695325"/>
            <a:chOff x="0" y="0"/>
            <a:chExt cx="2231" cy="438"/>
          </a:xfrm>
        </p:grpSpPr>
        <p:pic>
          <p:nvPicPr>
            <p:cNvPr id="66567" name="矩形 6"/>
            <p:cNvPicPr>
              <a:picLocks noChangeArrowheads="1"/>
            </p:cNvPicPr>
            <p:nvPr/>
          </p:nvPicPr>
          <p:blipFill>
            <a:blip r:embed="rId4" cstate="email"/>
            <a:srcRect/>
            <a:stretch>
              <a:fillRect/>
            </a:stretch>
          </p:blipFill>
          <p:spPr bwMode="auto">
            <a:xfrm>
              <a:off x="0" y="0"/>
              <a:ext cx="2231" cy="438"/>
            </a:xfrm>
            <a:prstGeom prst="rect">
              <a:avLst/>
            </a:prstGeom>
            <a:noFill/>
            <a:ln w="9525">
              <a:noFill/>
              <a:miter lim="800000"/>
              <a:headEnd/>
              <a:tailEnd/>
            </a:ln>
          </p:spPr>
        </p:pic>
        <p:sp>
          <p:nvSpPr>
            <p:cNvPr id="66568" name="Text Box 6"/>
            <p:cNvSpPr txBox="1">
              <a:spLocks noChangeArrowheads="1"/>
            </p:cNvSpPr>
            <p:nvPr/>
          </p:nvSpPr>
          <p:spPr bwMode="auto">
            <a:xfrm>
              <a:off x="37" y="25"/>
              <a:ext cx="2160" cy="360"/>
            </a:xfrm>
            <a:prstGeom prst="rect">
              <a:avLst/>
            </a:prstGeom>
            <a:noFill/>
            <a:ln w="9525">
              <a:noFill/>
              <a:miter lim="800000"/>
              <a:headEnd/>
              <a:tailEnd/>
            </a:ln>
          </p:spPr>
          <p:txBody>
            <a:bodyPr anchor="ctr"/>
            <a:lstStyle/>
            <a:p>
              <a:pPr algn="ctr"/>
              <a:endParaRPr lang="zh-CN" altLang="en-US">
                <a:solidFill>
                  <a:srgbClr val="FFFFFF"/>
                </a:solidFill>
                <a:latin typeface="Franklin Gothic Book" pitchFamily="34" charset="0"/>
                <a:ea typeface="黑体" pitchFamily="2" charset="-122"/>
              </a:endParaRPr>
            </a:p>
          </p:txBody>
        </p:sp>
      </p:grpSp>
      <p:sp>
        <p:nvSpPr>
          <p:cNvPr id="63495" name="TextBox 7"/>
          <p:cNvSpPr txBox="1">
            <a:spLocks noChangeArrowheads="1"/>
          </p:cNvSpPr>
          <p:nvPr/>
        </p:nvSpPr>
        <p:spPr bwMode="auto">
          <a:xfrm>
            <a:off x="3585567" y="692696"/>
            <a:ext cx="2714625" cy="457200"/>
          </a:xfrm>
          <a:prstGeom prst="rect">
            <a:avLst/>
          </a:prstGeom>
          <a:noFill/>
          <a:ln w="9525">
            <a:noFill/>
            <a:miter lim="800000"/>
            <a:headEnd/>
            <a:tailEnd/>
          </a:ln>
        </p:spPr>
        <p:txBody>
          <a:bodyPr>
            <a:spAutoFit/>
          </a:bodyPr>
          <a:lstStyle/>
          <a:p>
            <a:pPr>
              <a:defRPr/>
            </a:pPr>
            <a:r>
              <a:rPr lang="zh-CN" altLang="en-US" sz="2400" b="1" dirty="0">
                <a:solidFill>
                  <a:srgbClr val="0206BE"/>
                </a:solidFill>
                <a:effectLst>
                  <a:outerShdw blurRad="38100" dist="38100" dir="2700000" algn="tl">
                    <a:srgbClr val="C0C0C0"/>
                  </a:outerShdw>
                </a:effectLst>
                <a:latin typeface="Franklin Gothic Book" pitchFamily="34" charset="0"/>
                <a:ea typeface="黑体" pitchFamily="2" charset="-122"/>
              </a:rPr>
              <a:t>     病原菌资源</a:t>
            </a:r>
          </a:p>
        </p:txBody>
      </p:sp>
      <p:sp>
        <p:nvSpPr>
          <p:cNvPr id="66566" name="TextBox 8"/>
          <p:cNvSpPr txBox="1">
            <a:spLocks noChangeArrowheads="1"/>
          </p:cNvSpPr>
          <p:nvPr/>
        </p:nvSpPr>
        <p:spPr bwMode="auto">
          <a:xfrm>
            <a:off x="3214688" y="4957763"/>
            <a:ext cx="2786062" cy="400050"/>
          </a:xfrm>
          <a:prstGeom prst="rect">
            <a:avLst/>
          </a:prstGeom>
          <a:noFill/>
          <a:ln w="9525">
            <a:noFill/>
            <a:miter lim="800000"/>
            <a:headEnd/>
            <a:tailEnd/>
          </a:ln>
        </p:spPr>
        <p:txBody>
          <a:bodyPr>
            <a:spAutoFit/>
          </a:bodyPr>
          <a:lstStyle/>
          <a:p>
            <a:r>
              <a:rPr lang="en-US" altLang="zh-CN" sz="2000">
                <a:latin typeface="Franklin Gothic Book" pitchFamily="34" charset="0"/>
                <a:ea typeface="黑体" pitchFamily="2" charset="-122"/>
              </a:rPr>
              <a:t>100</a:t>
            </a:r>
            <a:r>
              <a:rPr lang="zh-CN" altLang="en-US" sz="2000">
                <a:latin typeface="Franklin Gothic Book" pitchFamily="34" charset="0"/>
                <a:ea typeface="黑体" pitchFamily="2" charset="-122"/>
              </a:rPr>
              <a:t>多种病原菌菌种</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7963" y="-55563"/>
            <a:ext cx="9412288" cy="573088"/>
            <a:chOff x="0" y="0"/>
            <a:chExt cx="5932" cy="364"/>
          </a:xfrm>
        </p:grpSpPr>
        <p:pic>
          <p:nvPicPr>
            <p:cNvPr id="67588" name="Rectangle 2"/>
            <p:cNvPicPr>
              <a:picLocks noChangeArrowheads="1"/>
            </p:cNvPicPr>
            <p:nvPr/>
          </p:nvPicPr>
          <p:blipFill>
            <a:blip r:embed="rId2" cstate="email"/>
            <a:srcRect/>
            <a:stretch>
              <a:fillRect/>
            </a:stretch>
          </p:blipFill>
          <p:spPr bwMode="auto">
            <a:xfrm>
              <a:off x="0" y="0"/>
              <a:ext cx="5932" cy="364"/>
            </a:xfrm>
            <a:prstGeom prst="rect">
              <a:avLst/>
            </a:prstGeom>
            <a:noFill/>
            <a:ln w="9525">
              <a:noFill/>
              <a:miter lim="800000"/>
              <a:headEnd/>
              <a:tailEnd/>
            </a:ln>
          </p:spPr>
        </p:pic>
        <p:sp>
          <p:nvSpPr>
            <p:cNvPr id="67589" name="Text Box 8"/>
            <p:cNvSpPr txBox="1">
              <a:spLocks noChangeArrowheads="1"/>
            </p:cNvSpPr>
            <p:nvPr/>
          </p:nvSpPr>
          <p:spPr bwMode="auto">
            <a:xfrm>
              <a:off x="134" y="38"/>
              <a:ext cx="5760" cy="270"/>
            </a:xfrm>
            <a:prstGeom prst="rect">
              <a:avLst/>
            </a:prstGeom>
            <a:noFill/>
            <a:ln w="9525">
              <a:noFill/>
              <a:miter lim="800000"/>
              <a:headEnd/>
              <a:tailEnd/>
            </a:ln>
          </p:spPr>
          <p:txBody>
            <a:bodyPr lIns="0" rIns="0" anchor="ctr"/>
            <a:lstStyle/>
            <a:p>
              <a:r>
                <a:rPr lang="zh-CN" altLang="en-US" sz="2400">
                  <a:solidFill>
                    <a:srgbClr val="C00000"/>
                  </a:solidFill>
                  <a:latin typeface="Times New Roman" pitchFamily="18" charset="0"/>
                  <a:ea typeface="黑体" pitchFamily="2" charset="-122"/>
                </a:rPr>
                <a:t>菌种资源</a:t>
              </a:r>
              <a:endParaRPr lang="de-DE" altLang="en-US" sz="2400">
                <a:solidFill>
                  <a:srgbClr val="C00000"/>
                </a:solidFill>
                <a:latin typeface="Times New Roman" pitchFamily="18" charset="0"/>
                <a:ea typeface="黑体" pitchFamily="2" charset="-122"/>
              </a:endParaRPr>
            </a:p>
          </p:txBody>
        </p:sp>
      </p:grpSp>
      <p:pic>
        <p:nvPicPr>
          <p:cNvPr id="67587" name="表格 6"/>
          <p:cNvPicPr>
            <a:picLocks noGrp="1" noChangeArrowheads="1"/>
          </p:cNvPicPr>
          <p:nvPr/>
        </p:nvPicPr>
        <p:blipFill>
          <a:blip r:embed="rId3" cstate="email"/>
          <a:srcRect/>
          <a:stretch>
            <a:fillRect/>
          </a:stretch>
        </p:blipFill>
        <p:spPr bwMode="auto">
          <a:xfrm>
            <a:off x="354013" y="712788"/>
            <a:ext cx="8577262" cy="55784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页脚占位符 3"/>
          <p:cNvSpPr txBox="1">
            <a:spLocks noGrp="1" noChangeArrowheads="1"/>
          </p:cNvSpPr>
          <p:nvPr/>
        </p:nvSpPr>
        <p:spPr bwMode="auto">
          <a:xfrm>
            <a:off x="5330825" y="6400800"/>
            <a:ext cx="3733800" cy="284163"/>
          </a:xfrm>
          <a:prstGeom prst="rect">
            <a:avLst/>
          </a:prstGeom>
          <a:noFill/>
          <a:ln w="9525">
            <a:noFill/>
            <a:miter lim="800000"/>
            <a:headEnd/>
            <a:tailEnd/>
          </a:ln>
        </p:spPr>
        <p:txBody>
          <a:bodyPr anchor="ctr"/>
          <a:lstStyle/>
          <a:p>
            <a:pPr algn="r"/>
            <a:r>
              <a:rPr lang="en-US" altLang="zh-CN" sz="1100">
                <a:solidFill>
                  <a:srgbClr val="636363"/>
                </a:solidFill>
                <a:latin typeface="Franklin Gothic Book" pitchFamily="34" charset="0"/>
                <a:ea typeface="黑体" pitchFamily="2" charset="-122"/>
              </a:rPr>
              <a:t>LOGO</a:t>
            </a:r>
          </a:p>
        </p:txBody>
      </p:sp>
      <p:pic>
        <p:nvPicPr>
          <p:cNvPr id="68611" name="图片 4" descr="1.jpg"/>
          <p:cNvPicPr>
            <a:picLocks noChangeAspect="1" noChangeArrowheads="1"/>
          </p:cNvPicPr>
          <p:nvPr/>
        </p:nvPicPr>
        <p:blipFill>
          <a:blip r:embed="rId2" cstate="email"/>
          <a:srcRect/>
          <a:stretch>
            <a:fillRect/>
          </a:stretch>
        </p:blipFill>
        <p:spPr bwMode="auto">
          <a:xfrm>
            <a:off x="1357313" y="1643063"/>
            <a:ext cx="2071687" cy="2071687"/>
          </a:xfrm>
          <a:prstGeom prst="rect">
            <a:avLst/>
          </a:prstGeom>
          <a:noFill/>
          <a:ln w="9525">
            <a:noFill/>
            <a:miter lim="800000"/>
            <a:headEnd/>
            <a:tailEnd/>
          </a:ln>
        </p:spPr>
      </p:pic>
      <p:pic>
        <p:nvPicPr>
          <p:cNvPr id="68612" name="图片 5" descr="2.jpg"/>
          <p:cNvPicPr>
            <a:picLocks noChangeAspect="1" noChangeArrowheads="1"/>
          </p:cNvPicPr>
          <p:nvPr/>
        </p:nvPicPr>
        <p:blipFill>
          <a:blip r:embed="rId3" cstate="email"/>
          <a:srcRect/>
          <a:stretch>
            <a:fillRect/>
          </a:stretch>
        </p:blipFill>
        <p:spPr bwMode="auto">
          <a:xfrm>
            <a:off x="3500438" y="1643063"/>
            <a:ext cx="2071687" cy="2071687"/>
          </a:xfrm>
          <a:prstGeom prst="rect">
            <a:avLst/>
          </a:prstGeom>
          <a:noFill/>
          <a:ln w="9525">
            <a:noFill/>
            <a:miter lim="800000"/>
            <a:headEnd/>
            <a:tailEnd/>
          </a:ln>
        </p:spPr>
      </p:pic>
      <p:pic>
        <p:nvPicPr>
          <p:cNvPr id="68613" name="图片 6" descr="3.jpg"/>
          <p:cNvPicPr>
            <a:picLocks noChangeAspect="1" noChangeArrowheads="1"/>
          </p:cNvPicPr>
          <p:nvPr/>
        </p:nvPicPr>
        <p:blipFill>
          <a:blip r:embed="rId4" cstate="email"/>
          <a:srcRect/>
          <a:stretch>
            <a:fillRect/>
          </a:stretch>
        </p:blipFill>
        <p:spPr bwMode="auto">
          <a:xfrm>
            <a:off x="5643563" y="1643063"/>
            <a:ext cx="2071687" cy="2071687"/>
          </a:xfrm>
          <a:prstGeom prst="rect">
            <a:avLst/>
          </a:prstGeom>
          <a:noFill/>
          <a:ln w="9525">
            <a:noFill/>
            <a:miter lim="800000"/>
            <a:headEnd/>
            <a:tailEnd/>
          </a:ln>
        </p:spPr>
      </p:pic>
      <p:pic>
        <p:nvPicPr>
          <p:cNvPr id="68614" name="图片 7" descr="4.jpg"/>
          <p:cNvPicPr>
            <a:picLocks noChangeAspect="1" noChangeArrowheads="1"/>
          </p:cNvPicPr>
          <p:nvPr/>
        </p:nvPicPr>
        <p:blipFill>
          <a:blip r:embed="rId5" cstate="email"/>
          <a:srcRect/>
          <a:stretch>
            <a:fillRect/>
          </a:stretch>
        </p:blipFill>
        <p:spPr bwMode="auto">
          <a:xfrm>
            <a:off x="1357313" y="3714750"/>
            <a:ext cx="2071687" cy="2071688"/>
          </a:xfrm>
          <a:prstGeom prst="rect">
            <a:avLst/>
          </a:prstGeom>
          <a:noFill/>
          <a:ln w="9525">
            <a:noFill/>
            <a:miter lim="800000"/>
            <a:headEnd/>
            <a:tailEnd/>
          </a:ln>
        </p:spPr>
      </p:pic>
      <p:pic>
        <p:nvPicPr>
          <p:cNvPr id="68615" name="图片 8" descr="5.jpg"/>
          <p:cNvPicPr>
            <a:picLocks noChangeAspect="1" noChangeArrowheads="1"/>
          </p:cNvPicPr>
          <p:nvPr/>
        </p:nvPicPr>
        <p:blipFill>
          <a:blip r:embed="rId6" cstate="email"/>
          <a:srcRect/>
          <a:stretch>
            <a:fillRect/>
          </a:stretch>
        </p:blipFill>
        <p:spPr bwMode="auto">
          <a:xfrm>
            <a:off x="3500438" y="3714750"/>
            <a:ext cx="2071687" cy="2071688"/>
          </a:xfrm>
          <a:prstGeom prst="rect">
            <a:avLst/>
          </a:prstGeom>
          <a:noFill/>
          <a:ln w="9525">
            <a:noFill/>
            <a:miter lim="800000"/>
            <a:headEnd/>
            <a:tailEnd/>
          </a:ln>
        </p:spPr>
      </p:pic>
      <p:grpSp>
        <p:nvGrpSpPr>
          <p:cNvPr id="2" name="Group 8"/>
          <p:cNvGrpSpPr>
            <a:grpSpLocks/>
          </p:cNvGrpSpPr>
          <p:nvPr/>
        </p:nvGrpSpPr>
        <p:grpSpPr bwMode="auto">
          <a:xfrm>
            <a:off x="1225550" y="603250"/>
            <a:ext cx="5973763" cy="695325"/>
            <a:chOff x="0" y="0"/>
            <a:chExt cx="3763" cy="438"/>
          </a:xfrm>
        </p:grpSpPr>
        <p:pic>
          <p:nvPicPr>
            <p:cNvPr id="68619" name="矩形 9"/>
            <p:cNvPicPr>
              <a:picLocks noChangeArrowheads="1"/>
            </p:cNvPicPr>
            <p:nvPr/>
          </p:nvPicPr>
          <p:blipFill>
            <a:blip r:embed="rId7" cstate="email"/>
            <a:srcRect/>
            <a:stretch>
              <a:fillRect/>
            </a:stretch>
          </p:blipFill>
          <p:spPr bwMode="auto">
            <a:xfrm>
              <a:off x="0" y="0"/>
              <a:ext cx="3763" cy="438"/>
            </a:xfrm>
            <a:prstGeom prst="rect">
              <a:avLst/>
            </a:prstGeom>
            <a:noFill/>
            <a:ln w="9525">
              <a:noFill/>
              <a:miter lim="800000"/>
              <a:headEnd/>
              <a:tailEnd/>
            </a:ln>
          </p:spPr>
        </p:pic>
        <p:sp>
          <p:nvSpPr>
            <p:cNvPr id="68620" name="Text Box 10"/>
            <p:cNvSpPr txBox="1">
              <a:spLocks noChangeArrowheads="1"/>
            </p:cNvSpPr>
            <p:nvPr/>
          </p:nvSpPr>
          <p:spPr bwMode="auto">
            <a:xfrm>
              <a:off x="38" y="25"/>
              <a:ext cx="3690" cy="360"/>
            </a:xfrm>
            <a:prstGeom prst="rect">
              <a:avLst/>
            </a:prstGeom>
            <a:noFill/>
            <a:ln w="9525">
              <a:noFill/>
              <a:miter lim="800000"/>
              <a:headEnd/>
              <a:tailEnd/>
            </a:ln>
          </p:spPr>
          <p:txBody>
            <a:bodyPr anchor="ctr"/>
            <a:lstStyle/>
            <a:p>
              <a:pPr algn="ctr"/>
              <a:endParaRPr lang="zh-CN" altLang="en-US">
                <a:solidFill>
                  <a:srgbClr val="FFFFFF"/>
                </a:solidFill>
                <a:latin typeface="Franklin Gothic Book" pitchFamily="34" charset="0"/>
                <a:ea typeface="黑体" pitchFamily="2" charset="-122"/>
              </a:endParaRPr>
            </a:p>
          </p:txBody>
        </p:sp>
      </p:grpSp>
      <p:sp>
        <p:nvSpPr>
          <p:cNvPr id="65547" name="TextBox 10"/>
          <p:cNvSpPr txBox="1">
            <a:spLocks noChangeArrowheads="1"/>
          </p:cNvSpPr>
          <p:nvPr/>
        </p:nvSpPr>
        <p:spPr bwMode="auto">
          <a:xfrm>
            <a:off x="1714500" y="714375"/>
            <a:ext cx="5357813" cy="461963"/>
          </a:xfrm>
          <a:prstGeom prst="rect">
            <a:avLst/>
          </a:prstGeom>
          <a:noFill/>
          <a:ln w="9525">
            <a:noFill/>
            <a:miter lim="800000"/>
            <a:headEnd/>
            <a:tailEnd/>
          </a:ln>
        </p:spPr>
        <p:txBody>
          <a:bodyPr>
            <a:spAutoFit/>
          </a:bodyPr>
          <a:lstStyle/>
          <a:p>
            <a:pPr>
              <a:defRPr/>
            </a:pPr>
            <a:r>
              <a:rPr lang="en-US" sz="2400" b="1">
                <a:solidFill>
                  <a:srgbClr val="0206BE"/>
                </a:solidFill>
                <a:effectLst>
                  <a:outerShdw blurRad="38100" dist="38100" dir="2700000" algn="tl">
                    <a:srgbClr val="C0C0C0"/>
                  </a:outerShdw>
                </a:effectLst>
                <a:latin typeface="Franklin Gothic Book" pitchFamily="34" charset="0"/>
                <a:ea typeface="黑体" pitchFamily="2" charset="-122"/>
              </a:rPr>
              <a:t>PGPR</a:t>
            </a:r>
            <a:r>
              <a:rPr lang="zh-CN" altLang="en-US" sz="2400" b="1">
                <a:solidFill>
                  <a:srgbClr val="0206BE"/>
                </a:solidFill>
                <a:effectLst>
                  <a:outerShdw blurRad="38100" dist="38100" dir="2700000" algn="tl">
                    <a:srgbClr val="C0C0C0"/>
                  </a:outerShdw>
                </a:effectLst>
                <a:latin typeface="Franklin Gothic Book" pitchFamily="34" charset="0"/>
                <a:ea typeface="黑体" pitchFamily="2" charset="-122"/>
              </a:rPr>
              <a:t>菌种与病原菌之间的拮抗作用</a:t>
            </a:r>
          </a:p>
        </p:txBody>
      </p:sp>
      <p:pic>
        <p:nvPicPr>
          <p:cNvPr id="68618" name="Picture 5" descr="DSCN1023"/>
          <p:cNvPicPr>
            <a:picLocks noChangeAspect="1" noChangeArrowheads="1"/>
          </p:cNvPicPr>
          <p:nvPr/>
        </p:nvPicPr>
        <p:blipFill>
          <a:blip r:embed="rId8" cstate="email"/>
          <a:srcRect/>
          <a:stretch>
            <a:fillRect/>
          </a:stretch>
        </p:blipFill>
        <p:spPr bwMode="auto">
          <a:xfrm>
            <a:off x="5637213" y="3714750"/>
            <a:ext cx="2078037" cy="207168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3"/>
          <p:cNvPicPr>
            <a:picLocks noGrp="1" noChangeAspect="1" noChangeArrowheads="1"/>
          </p:cNvPicPr>
          <p:nvPr>
            <p:ph idx="4294967295"/>
          </p:nvPr>
        </p:nvPicPr>
        <p:blipFill>
          <a:blip r:embed="rId2" cstate="email"/>
          <a:srcRect/>
          <a:stretch>
            <a:fillRect/>
          </a:stretch>
        </p:blipFill>
        <p:spPr>
          <a:xfrm>
            <a:off x="0" y="0"/>
            <a:ext cx="9144000" cy="6858000"/>
          </a:xfrm>
        </p:spPr>
      </p:pic>
      <p:sp>
        <p:nvSpPr>
          <p:cNvPr id="74755" name="Text Box 7"/>
          <p:cNvSpPr txBox="1">
            <a:spLocks noChangeArrowheads="1"/>
          </p:cNvSpPr>
          <p:nvPr/>
        </p:nvSpPr>
        <p:spPr bwMode="auto">
          <a:xfrm>
            <a:off x="1908175" y="2349500"/>
            <a:ext cx="6192838" cy="1311275"/>
          </a:xfrm>
          <a:prstGeom prst="rect">
            <a:avLst/>
          </a:prstGeom>
          <a:noFill/>
          <a:ln w="9525">
            <a:noFill/>
            <a:miter lim="800000"/>
            <a:headEnd/>
            <a:tailEnd/>
          </a:ln>
        </p:spPr>
        <p:txBody>
          <a:bodyPr>
            <a:spAutoFit/>
          </a:bodyPr>
          <a:lstStyle/>
          <a:p>
            <a:pPr marL="342900" indent="-342900" algn="ctr" defTabSz="912813" eaLnBrk="0" hangingPunct="0">
              <a:spcBef>
                <a:spcPct val="50000"/>
              </a:spcBef>
            </a:pPr>
            <a:r>
              <a:rPr lang="zh-CN" altLang="en-US" sz="8000" b="1">
                <a:solidFill>
                  <a:srgbClr val="FF0033"/>
                </a:solidFill>
                <a:latin typeface="Times New Roman" pitchFamily="18" charset="0"/>
                <a:ea typeface="楷体_GB2312" pitchFamily="49" charset="-122"/>
              </a:rPr>
              <a:t>谢谢大家</a:t>
            </a:r>
            <a:r>
              <a:rPr lang="zh-CN" altLang="en-US" sz="8000">
                <a:solidFill>
                  <a:srgbClr val="FF0033"/>
                </a:solidFill>
                <a:latin typeface="Times New Roman" pitchFamily="18" charset="0"/>
                <a:ea typeface="楷体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50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475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475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47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矩形 6"/>
          <p:cNvSpPr>
            <a:spLocks noChangeArrowheads="1"/>
          </p:cNvSpPr>
          <p:nvPr/>
        </p:nvSpPr>
        <p:spPr bwMode="auto">
          <a:xfrm>
            <a:off x="1762125" y="1104925"/>
            <a:ext cx="5591175" cy="523875"/>
          </a:xfrm>
          <a:prstGeom prst="rect">
            <a:avLst/>
          </a:prstGeom>
          <a:noFill/>
          <a:ln w="9525">
            <a:noFill/>
            <a:miter lim="800000"/>
            <a:headEnd/>
            <a:tailEnd/>
          </a:ln>
        </p:spPr>
        <p:txBody>
          <a:bodyPr wrap="none">
            <a:spAutoFit/>
          </a:bodyPr>
          <a:lstStyle/>
          <a:p>
            <a:pPr algn="ctr">
              <a:defRPr/>
            </a:pPr>
            <a:r>
              <a:rPr lang="zh-CN" altLang="en-US" sz="2800" b="1" dirty="0">
                <a:latin typeface="Calibri" pitchFamily="34" charset="0"/>
                <a:ea typeface="黑体" pitchFamily="2" charset="-122"/>
              </a:rPr>
              <a:t>一、农业面临的问题</a:t>
            </a:r>
            <a:r>
              <a:rPr lang="en-US" sz="2800" b="1" dirty="0">
                <a:effectLst>
                  <a:outerShdw blurRad="38100" dist="38100" dir="2700000" algn="tl">
                    <a:srgbClr val="C0C0C0"/>
                  </a:outerShdw>
                </a:effectLst>
                <a:ea typeface="黑体" pitchFamily="2" charset="-122"/>
              </a:rPr>
              <a:t>——</a:t>
            </a:r>
            <a:r>
              <a:rPr lang="zh-CN" altLang="en-US" sz="2800" b="1" dirty="0">
                <a:latin typeface="Calibri" pitchFamily="34" charset="0"/>
                <a:ea typeface="黑体" pitchFamily="2" charset="-122"/>
              </a:rPr>
              <a:t>重茬障碍</a:t>
            </a:r>
          </a:p>
        </p:txBody>
      </p:sp>
      <p:sp>
        <p:nvSpPr>
          <p:cNvPr id="14342" name="矩形 11"/>
          <p:cNvSpPr>
            <a:spLocks noChangeArrowheads="1"/>
          </p:cNvSpPr>
          <p:nvPr/>
        </p:nvSpPr>
        <p:spPr bwMode="auto">
          <a:xfrm>
            <a:off x="1285875" y="1785938"/>
            <a:ext cx="6500813" cy="369887"/>
          </a:xfrm>
          <a:prstGeom prst="rect">
            <a:avLst/>
          </a:prstGeom>
          <a:noFill/>
          <a:ln w="9525">
            <a:noFill/>
            <a:miter lim="800000"/>
            <a:headEnd/>
            <a:tailEnd/>
          </a:ln>
        </p:spPr>
        <p:txBody>
          <a:bodyPr>
            <a:spAutoFit/>
          </a:bodyPr>
          <a:lstStyle/>
          <a:p>
            <a:r>
              <a:rPr lang="zh-CN" altLang="en-US">
                <a:latin typeface="宋体" pitchFamily="2" charset="-122"/>
                <a:ea typeface="黑体" pitchFamily="2" charset="-122"/>
              </a:rPr>
              <a:t> </a:t>
            </a:r>
            <a:endParaRPr lang="zh-CN" altLang="en-US">
              <a:latin typeface="Franklin Gothic Book" pitchFamily="34" charset="0"/>
              <a:ea typeface="黑体" pitchFamily="2" charset="-122"/>
            </a:endParaRPr>
          </a:p>
        </p:txBody>
      </p:sp>
      <p:sp>
        <p:nvSpPr>
          <p:cNvPr id="14343" name="矩形 14"/>
          <p:cNvSpPr>
            <a:spLocks noChangeArrowheads="1"/>
          </p:cNvSpPr>
          <p:nvPr/>
        </p:nvSpPr>
        <p:spPr bwMode="auto">
          <a:xfrm>
            <a:off x="1143000" y="2071688"/>
            <a:ext cx="7072313" cy="3970337"/>
          </a:xfrm>
          <a:prstGeom prst="rect">
            <a:avLst/>
          </a:prstGeom>
          <a:noFill/>
          <a:ln w="9525">
            <a:noFill/>
            <a:miter lim="800000"/>
            <a:headEnd/>
            <a:tailEnd/>
          </a:ln>
        </p:spPr>
        <p:txBody>
          <a:bodyPr>
            <a:spAutoFit/>
          </a:bodyPr>
          <a:lstStyle/>
          <a:p>
            <a:pPr>
              <a:lnSpc>
                <a:spcPct val="150000"/>
              </a:lnSpc>
            </a:pPr>
            <a:r>
              <a:rPr lang="zh-CN" altLang="en-US" sz="2400">
                <a:latin typeface="仿宋_GB2312" pitchFamily="49" charset="-122"/>
                <a:ea typeface="仿宋_GB2312" pitchFamily="49" charset="-122"/>
              </a:rPr>
              <a:t>    我国是农业大国，但人多地少矛盾突出。随着城市化的进行，耕地越来越少，这一矛盾会更加突出。中国不可能像其它国家那样实行休耕或歇茬，提高复种指数、重茬种植是中国农业迫不得已的选择，但也带来的世界上最严重的重茬病问题。每年因重茌病害造成减产</a:t>
            </a:r>
            <a:r>
              <a:rPr lang="en-US" altLang="zh-CN" sz="2400">
                <a:latin typeface="仿宋_GB2312" pitchFamily="49" charset="-122"/>
                <a:ea typeface="仿宋_GB2312" pitchFamily="49" charset="-122"/>
              </a:rPr>
              <a:t>30%</a:t>
            </a:r>
            <a:r>
              <a:rPr lang="zh-CN" altLang="en-US" sz="2400">
                <a:latin typeface="仿宋_GB2312" pitchFamily="49" charset="-122"/>
                <a:ea typeface="仿宋_GB2312" pitchFamily="49" charset="-122"/>
              </a:rPr>
              <a:t>以上，发病严重的甚至绝产。</a:t>
            </a:r>
            <a:endParaRPr lang="en-US" sz="2400">
              <a:latin typeface="仿宋_GB2312" pitchFamily="49" charset="-122"/>
              <a:ea typeface="仿宋_GB2312" pitchFamily="49" charset="-122"/>
            </a:endParaRPr>
          </a:p>
          <a:p>
            <a:pPr>
              <a:lnSpc>
                <a:spcPct val="150000"/>
              </a:lnSpc>
            </a:pPr>
            <a:endParaRPr lang="en-US" sz="240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图片 11" descr="淄博皇城镇 015.jpg"/>
          <p:cNvPicPr>
            <a:picLocks noChangeAspect="1" noChangeArrowheads="1"/>
          </p:cNvPicPr>
          <p:nvPr/>
        </p:nvPicPr>
        <p:blipFill>
          <a:blip r:embed="rId2" cstate="email"/>
          <a:srcRect/>
          <a:stretch>
            <a:fillRect/>
          </a:stretch>
        </p:blipFill>
        <p:spPr bwMode="auto">
          <a:xfrm>
            <a:off x="2447886" y="3573016"/>
            <a:ext cx="4428370" cy="2951609"/>
          </a:xfrm>
          <a:prstGeom prst="rect">
            <a:avLst/>
          </a:prstGeom>
          <a:noFill/>
          <a:ln w="9525">
            <a:noFill/>
            <a:miter lim="800000"/>
            <a:headEnd/>
            <a:tailEnd/>
          </a:ln>
        </p:spPr>
      </p:pic>
      <p:pic>
        <p:nvPicPr>
          <p:cNvPr id="15363" name="Picture 2" descr="G:\所有照片\皇城镇\淄博皇城镇 015.jpg"/>
          <p:cNvPicPr>
            <a:picLocks noChangeAspect="1" noChangeArrowheads="1"/>
          </p:cNvPicPr>
          <p:nvPr/>
        </p:nvPicPr>
        <p:blipFill>
          <a:blip r:embed="rId3" cstate="email"/>
          <a:srcRect/>
          <a:stretch>
            <a:fillRect/>
          </a:stretch>
        </p:blipFill>
        <p:spPr bwMode="auto">
          <a:xfrm>
            <a:off x="-20112038" y="-13025438"/>
            <a:ext cx="3600450" cy="2400300"/>
          </a:xfrm>
          <a:prstGeom prst="rect">
            <a:avLst/>
          </a:prstGeom>
          <a:noFill/>
          <a:ln w="9525">
            <a:noFill/>
            <a:miter lim="800000"/>
            <a:headEnd/>
            <a:tailEnd/>
          </a:ln>
        </p:spPr>
      </p:pic>
      <p:pic>
        <p:nvPicPr>
          <p:cNvPr id="15365" name="图片 8" descr="DSCN6146.JPG"/>
          <p:cNvPicPr>
            <a:picLocks noChangeAspect="1" noChangeArrowheads="1"/>
          </p:cNvPicPr>
          <p:nvPr/>
        </p:nvPicPr>
        <p:blipFill>
          <a:blip r:embed="rId4" cstate="email"/>
          <a:srcRect/>
          <a:stretch>
            <a:fillRect/>
          </a:stretch>
        </p:blipFill>
        <p:spPr bwMode="auto">
          <a:xfrm>
            <a:off x="4572000" y="1357313"/>
            <a:ext cx="3643313" cy="2732087"/>
          </a:xfrm>
          <a:prstGeom prst="rect">
            <a:avLst/>
          </a:prstGeom>
          <a:noFill/>
          <a:ln w="9525">
            <a:noFill/>
            <a:miter lim="800000"/>
            <a:headEnd/>
            <a:tailEnd/>
          </a:ln>
        </p:spPr>
      </p:pic>
      <p:pic>
        <p:nvPicPr>
          <p:cNvPr id="15366" name="图片 10" descr="草莓病害.jpg"/>
          <p:cNvPicPr>
            <a:picLocks noChangeAspect="1" noChangeArrowheads="1"/>
          </p:cNvPicPr>
          <p:nvPr/>
        </p:nvPicPr>
        <p:blipFill>
          <a:blip r:embed="rId5" cstate="email"/>
          <a:srcRect/>
          <a:stretch>
            <a:fillRect/>
          </a:stretch>
        </p:blipFill>
        <p:spPr bwMode="auto">
          <a:xfrm>
            <a:off x="1000125" y="1340768"/>
            <a:ext cx="3571875" cy="2381250"/>
          </a:xfrm>
          <a:prstGeom prst="rect">
            <a:avLst/>
          </a:prstGeom>
          <a:noFill/>
          <a:ln w="9525">
            <a:noFill/>
            <a:miter lim="800000"/>
            <a:headEnd/>
            <a:tailEnd/>
          </a:ln>
        </p:spPr>
      </p:pic>
      <p:sp>
        <p:nvSpPr>
          <p:cNvPr id="15368" name="标题 1"/>
          <p:cNvSpPr>
            <a:spLocks noGrp="1"/>
          </p:cNvSpPr>
          <p:nvPr>
            <p:ph type="title" idx="4294967295"/>
          </p:nvPr>
        </p:nvSpPr>
        <p:spPr>
          <a:xfrm>
            <a:off x="914400" y="214313"/>
            <a:ext cx="8229600" cy="1143000"/>
          </a:xfrm>
        </p:spPr>
        <p:txBody>
          <a:bodyPr/>
          <a:lstStyle/>
          <a:p>
            <a:pPr algn="l" eaLnBrk="1" hangingPunct="1"/>
            <a:r>
              <a:rPr lang="zh-CN" altLang="en-US" sz="2800" smtClean="0">
                <a:solidFill>
                  <a:srgbClr val="975730"/>
                </a:solidFill>
                <a:latin typeface="微软雅黑" pitchFamily="34" charset="-122"/>
              </a:rPr>
              <a:t>中国60%以上的作物存在较严重的重茬障碍</a:t>
            </a:r>
            <a:endParaRPr lang="zh-CN" altLang="en-US" sz="3200" smtClean="0">
              <a:solidFill>
                <a:srgbClr val="975730"/>
              </a:solidFill>
              <a:latin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矩形 6"/>
          <p:cNvSpPr>
            <a:spLocks noChangeArrowheads="1"/>
          </p:cNvSpPr>
          <p:nvPr/>
        </p:nvSpPr>
        <p:spPr bwMode="auto">
          <a:xfrm>
            <a:off x="1835696" y="1034753"/>
            <a:ext cx="5357812" cy="954087"/>
          </a:xfrm>
          <a:prstGeom prst="rect">
            <a:avLst/>
          </a:prstGeom>
          <a:noFill/>
          <a:ln w="9525">
            <a:noFill/>
            <a:miter lim="800000"/>
            <a:headEnd/>
            <a:tailEnd/>
          </a:ln>
        </p:spPr>
        <p:txBody>
          <a:bodyPr>
            <a:spAutoFit/>
          </a:bodyPr>
          <a:lstStyle/>
          <a:p>
            <a:pPr algn="ctr"/>
            <a:r>
              <a:rPr lang="zh-CN" altLang="en-US" sz="2800" dirty="0">
                <a:latin typeface="黑体" pitchFamily="2" charset="-122"/>
                <a:ea typeface="黑体" pitchFamily="2" charset="-122"/>
              </a:rPr>
              <a:t>二、重茬障碍栽培方面的原因</a:t>
            </a:r>
          </a:p>
          <a:p>
            <a:pPr algn="ctr"/>
            <a:endParaRPr lang="zh-CN" altLang="en-US" sz="2800" b="1" dirty="0">
              <a:solidFill>
                <a:schemeClr val="bg1"/>
              </a:solidFill>
              <a:latin typeface="黑体" pitchFamily="2" charset="-122"/>
              <a:ea typeface="黑体" pitchFamily="2" charset="-122"/>
            </a:endParaRPr>
          </a:p>
        </p:txBody>
      </p:sp>
      <p:sp>
        <p:nvSpPr>
          <p:cNvPr id="16390" name="矩形 11"/>
          <p:cNvSpPr>
            <a:spLocks noChangeArrowheads="1"/>
          </p:cNvSpPr>
          <p:nvPr/>
        </p:nvSpPr>
        <p:spPr bwMode="auto">
          <a:xfrm>
            <a:off x="1285875" y="1785938"/>
            <a:ext cx="6500813" cy="369887"/>
          </a:xfrm>
          <a:prstGeom prst="rect">
            <a:avLst/>
          </a:prstGeom>
          <a:noFill/>
          <a:ln w="9525">
            <a:noFill/>
            <a:miter lim="800000"/>
            <a:headEnd/>
            <a:tailEnd/>
          </a:ln>
        </p:spPr>
        <p:txBody>
          <a:bodyPr>
            <a:spAutoFit/>
          </a:bodyPr>
          <a:lstStyle/>
          <a:p>
            <a:r>
              <a:rPr lang="zh-CN" altLang="en-US">
                <a:latin typeface="宋体" pitchFamily="2" charset="-122"/>
                <a:ea typeface="黑体" pitchFamily="2" charset="-122"/>
              </a:rPr>
              <a:t> </a:t>
            </a:r>
            <a:endParaRPr lang="zh-CN" altLang="en-US">
              <a:latin typeface="Franklin Gothic Book" pitchFamily="34" charset="0"/>
              <a:ea typeface="黑体" pitchFamily="2" charset="-122"/>
            </a:endParaRPr>
          </a:p>
        </p:txBody>
      </p:sp>
      <p:sp>
        <p:nvSpPr>
          <p:cNvPr id="16391" name="矩形 12"/>
          <p:cNvSpPr>
            <a:spLocks noChangeArrowheads="1"/>
          </p:cNvSpPr>
          <p:nvPr/>
        </p:nvSpPr>
        <p:spPr bwMode="auto">
          <a:xfrm>
            <a:off x="998538" y="2155825"/>
            <a:ext cx="7677150" cy="3001963"/>
          </a:xfrm>
          <a:prstGeom prst="rect">
            <a:avLst/>
          </a:prstGeom>
          <a:noFill/>
          <a:ln w="9525">
            <a:noFill/>
            <a:miter lim="800000"/>
            <a:headEnd/>
            <a:tailEnd/>
          </a:ln>
        </p:spPr>
        <p:txBody>
          <a:bodyPr>
            <a:spAutoFit/>
          </a:bodyPr>
          <a:lstStyle/>
          <a:p>
            <a:pPr>
              <a:lnSpc>
                <a:spcPct val="150000"/>
              </a:lnSpc>
            </a:pPr>
            <a:r>
              <a:rPr lang="zh-CN" altLang="en-US" sz="2100" dirty="0">
                <a:latin typeface="仿宋_GB2312" pitchFamily="49" charset="-122"/>
                <a:ea typeface="仿宋_GB2312" pitchFamily="49" charset="-122"/>
              </a:rPr>
              <a:t>① 复种指数、产量高</a:t>
            </a:r>
            <a:r>
              <a:rPr lang="en-US" altLang="zh-CN" sz="2100" dirty="0">
                <a:latin typeface="仿宋_GB2312" pitchFamily="49" charset="-122"/>
                <a:ea typeface="仿宋_GB2312" pitchFamily="49" charset="-122"/>
              </a:rPr>
              <a:t>——</a:t>
            </a:r>
            <a:r>
              <a:rPr lang="zh-CN" altLang="en-US" sz="2100" dirty="0">
                <a:latin typeface="仿宋_GB2312" pitchFamily="49" charset="-122"/>
                <a:ea typeface="仿宋_GB2312" pitchFamily="49" charset="-122"/>
              </a:rPr>
              <a:t>使土壤没有休息的时间。</a:t>
            </a:r>
            <a:endParaRPr lang="en-US" sz="2100" dirty="0">
              <a:latin typeface="仿宋_GB2312" pitchFamily="49" charset="-122"/>
              <a:ea typeface="仿宋_GB2312" pitchFamily="49" charset="-122"/>
            </a:endParaRPr>
          </a:p>
          <a:p>
            <a:pPr>
              <a:lnSpc>
                <a:spcPct val="150000"/>
              </a:lnSpc>
            </a:pPr>
            <a:r>
              <a:rPr lang="zh-CN" altLang="en-US" sz="2100" dirty="0">
                <a:latin typeface="仿宋_GB2312" pitchFamily="49" charset="-122"/>
                <a:ea typeface="仿宋_GB2312" pitchFamily="49" charset="-122"/>
              </a:rPr>
              <a:t>② 同科属作物连续种植</a:t>
            </a:r>
            <a:r>
              <a:rPr lang="en-US" altLang="zh-CN" sz="2100" dirty="0">
                <a:latin typeface="仿宋_GB2312" pitchFamily="49" charset="-122"/>
                <a:ea typeface="仿宋_GB2312" pitchFamily="49" charset="-122"/>
              </a:rPr>
              <a:t>——</a:t>
            </a:r>
            <a:r>
              <a:rPr lang="zh-CN" altLang="en-US" sz="2100" dirty="0">
                <a:latin typeface="仿宋_GB2312" pitchFamily="49" charset="-122"/>
                <a:ea typeface="仿宋_GB2312" pitchFamily="49" charset="-122"/>
              </a:rPr>
              <a:t>导致病害越来越严重。</a:t>
            </a:r>
          </a:p>
          <a:p>
            <a:pPr>
              <a:lnSpc>
                <a:spcPct val="150000"/>
              </a:lnSpc>
            </a:pPr>
            <a:r>
              <a:rPr lang="zh-CN" altLang="en-US" sz="2100" dirty="0">
                <a:latin typeface="仿宋_GB2312" pitchFamily="49" charset="-122"/>
                <a:ea typeface="仿宋_GB2312" pitchFamily="49" charset="-122"/>
              </a:rPr>
              <a:t>③ 病株残体、病原菌不容易清除。</a:t>
            </a:r>
            <a:endParaRPr lang="en-US" sz="2100" dirty="0">
              <a:latin typeface="仿宋_GB2312" pitchFamily="49" charset="-122"/>
              <a:ea typeface="仿宋_GB2312" pitchFamily="49" charset="-122"/>
            </a:endParaRPr>
          </a:p>
          <a:p>
            <a:pPr>
              <a:lnSpc>
                <a:spcPct val="150000"/>
              </a:lnSpc>
            </a:pPr>
            <a:r>
              <a:rPr lang="zh-CN" altLang="en-US" sz="2100" dirty="0">
                <a:latin typeface="仿宋_GB2312" pitchFamily="49" charset="-122"/>
                <a:ea typeface="仿宋_GB2312" pitchFamily="49" charset="-122"/>
              </a:rPr>
              <a:t>④ 有机肥与化肥施肥比例不当</a:t>
            </a:r>
            <a:r>
              <a:rPr lang="en-US" altLang="zh-CN" sz="2100" dirty="0">
                <a:latin typeface="仿宋_GB2312" pitchFamily="49" charset="-122"/>
                <a:ea typeface="仿宋_GB2312" pitchFamily="49" charset="-122"/>
              </a:rPr>
              <a:t>——</a:t>
            </a:r>
            <a:r>
              <a:rPr lang="zh-CN" altLang="en-US" sz="2100" dirty="0">
                <a:latin typeface="仿宋_GB2312" pitchFamily="49" charset="-122"/>
                <a:ea typeface="仿宋_GB2312" pitchFamily="49" charset="-122"/>
              </a:rPr>
              <a:t>土壤中养分不平衡。</a:t>
            </a:r>
          </a:p>
          <a:p>
            <a:pPr>
              <a:lnSpc>
                <a:spcPct val="150000"/>
              </a:lnSpc>
            </a:pPr>
            <a:r>
              <a:rPr lang="zh-CN" altLang="en-US" sz="2100" dirty="0">
                <a:latin typeface="仿宋_GB2312" pitchFamily="49" charset="-122"/>
                <a:ea typeface="仿宋_GB2312" pitchFamily="49" charset="-122"/>
              </a:rPr>
              <a:t>⑤ 长期过量使用化肥、农药</a:t>
            </a:r>
            <a:r>
              <a:rPr lang="en-US" altLang="zh-CN" sz="2100" dirty="0">
                <a:latin typeface="仿宋_GB2312" pitchFamily="49" charset="-122"/>
                <a:ea typeface="仿宋_GB2312" pitchFamily="49" charset="-122"/>
              </a:rPr>
              <a:t>——</a:t>
            </a:r>
            <a:r>
              <a:rPr lang="zh-CN" altLang="en-US" sz="2100" dirty="0">
                <a:latin typeface="仿宋_GB2312" pitchFamily="49" charset="-122"/>
                <a:ea typeface="仿宋_GB2312" pitchFamily="49" charset="-122"/>
              </a:rPr>
              <a:t>破坏了土壤中生物的多样性。</a:t>
            </a:r>
          </a:p>
          <a:p>
            <a:pPr>
              <a:lnSpc>
                <a:spcPct val="150000"/>
              </a:lnSpc>
            </a:pPr>
            <a:r>
              <a:rPr lang="zh-CN" altLang="en-US" sz="2100" dirty="0">
                <a:latin typeface="仿宋_GB2312" pitchFamily="49" charset="-122"/>
                <a:ea typeface="仿宋_GB2312" pitchFamily="49" charset="-122"/>
              </a:rPr>
              <a:t>⑥ 长期使用农药</a:t>
            </a:r>
            <a:r>
              <a:rPr lang="en-US" altLang="zh-CN" sz="2100" dirty="0">
                <a:latin typeface="仿宋_GB2312" pitchFamily="49" charset="-122"/>
                <a:ea typeface="仿宋_GB2312" pitchFamily="49" charset="-122"/>
              </a:rPr>
              <a:t>——</a:t>
            </a:r>
            <a:r>
              <a:rPr lang="zh-CN" altLang="en-US" sz="2100" dirty="0">
                <a:latin typeface="仿宋_GB2312" pitchFamily="49" charset="-122"/>
                <a:ea typeface="仿宋_GB2312" pitchFamily="49" charset="-122"/>
              </a:rPr>
              <a:t>病菌、害虫增强了抗药性。</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00126" y="991096"/>
            <a:ext cx="7142390" cy="4310112"/>
            <a:chOff x="212292" y="56297"/>
            <a:chExt cx="7075034" cy="4820941"/>
          </a:xfrm>
        </p:grpSpPr>
        <p:sp>
          <p:nvSpPr>
            <p:cNvPr id="17413" name="Rectangle 1"/>
            <p:cNvSpPr>
              <a:spLocks noChangeArrowheads="1"/>
            </p:cNvSpPr>
            <p:nvPr/>
          </p:nvSpPr>
          <p:spPr bwMode="auto">
            <a:xfrm>
              <a:off x="212292" y="1038735"/>
              <a:ext cx="7075034" cy="1525305"/>
            </a:xfrm>
            <a:prstGeom prst="rect">
              <a:avLst/>
            </a:prstGeom>
            <a:noFill/>
            <a:ln w="9525">
              <a:noFill/>
              <a:miter lim="800000"/>
              <a:headEnd/>
              <a:tailEnd/>
            </a:ln>
          </p:spPr>
          <p:txBody>
            <a:bodyPr anchor="ctr">
              <a:spAutoFit/>
            </a:bodyPr>
            <a:lstStyle/>
            <a:p>
              <a:pPr eaLnBrk="0" hangingPunct="0">
                <a:lnSpc>
                  <a:spcPct val="150000"/>
                </a:lnSpc>
                <a:spcBef>
                  <a:spcPct val="45000"/>
                </a:spcBef>
              </a:pPr>
              <a:r>
                <a:rPr lang="zh-CN" altLang="en-US" sz="2000" dirty="0">
                  <a:latin typeface="仿宋_GB2312" pitchFamily="49" charset="-122"/>
                  <a:ea typeface="仿宋_GB2312" pitchFamily="49" charset="-122"/>
                </a:rPr>
                <a:t>    重茬种植改变了土壤微生物种群结构和数量，破坏了土壤微生物生态平衡，有害微生物种群数量增加，而有益微生物种群数量减少。</a:t>
              </a:r>
              <a:endParaRPr lang="en-US" sz="2000" dirty="0">
                <a:latin typeface="仿宋_GB2312" pitchFamily="49" charset="-122"/>
                <a:ea typeface="仿宋_GB2312" pitchFamily="49" charset="-122"/>
              </a:endParaRPr>
            </a:p>
          </p:txBody>
        </p:sp>
        <p:sp>
          <p:nvSpPr>
            <p:cNvPr id="17414" name="AutoShape 23"/>
            <p:cNvSpPr>
              <a:spLocks noChangeArrowheads="1"/>
            </p:cNvSpPr>
            <p:nvPr/>
          </p:nvSpPr>
          <p:spPr bwMode="auto">
            <a:xfrm>
              <a:off x="968653" y="56297"/>
              <a:ext cx="5420999" cy="563796"/>
            </a:xfrm>
            <a:prstGeom prst="bevel">
              <a:avLst>
                <a:gd name="adj" fmla="val 11458"/>
              </a:avLst>
            </a:prstGeom>
            <a:solidFill>
              <a:srgbClr val="5E7FC2"/>
            </a:solidFill>
            <a:ln w="9525">
              <a:noFill/>
              <a:miter lim="800000"/>
              <a:headEnd/>
              <a:tailEnd/>
            </a:ln>
          </p:spPr>
          <p:txBody>
            <a:bodyPr wrap="none" anchor="ctr"/>
            <a:lstStyle/>
            <a:p>
              <a:pPr algn="ctr"/>
              <a:r>
                <a:rPr lang="zh-CN" altLang="en-US" sz="2800" b="1" dirty="0">
                  <a:solidFill>
                    <a:schemeClr val="bg1"/>
                  </a:solidFill>
                  <a:latin typeface="宋体" pitchFamily="2" charset="-122"/>
                  <a:ea typeface="黑体" pitchFamily="2" charset="-122"/>
                </a:rPr>
                <a:t>三、重茬障碍的根本原因</a:t>
              </a:r>
            </a:p>
          </p:txBody>
        </p:sp>
        <p:sp>
          <p:nvSpPr>
            <p:cNvPr id="17415" name="矩形 4"/>
            <p:cNvSpPr>
              <a:spLocks noChangeArrowheads="1"/>
            </p:cNvSpPr>
            <p:nvPr/>
          </p:nvSpPr>
          <p:spPr bwMode="auto">
            <a:xfrm>
              <a:off x="283056" y="2875277"/>
              <a:ext cx="6793325" cy="2001961"/>
            </a:xfrm>
            <a:prstGeom prst="rect">
              <a:avLst/>
            </a:prstGeom>
            <a:noFill/>
            <a:ln w="9525">
              <a:noFill/>
              <a:miter lim="800000"/>
              <a:headEnd/>
              <a:tailEnd/>
            </a:ln>
          </p:spPr>
          <p:txBody>
            <a:bodyPr>
              <a:spAutoFit/>
            </a:bodyPr>
            <a:lstStyle/>
            <a:p>
              <a:pPr indent="539750">
                <a:lnSpc>
                  <a:spcPct val="150000"/>
                </a:lnSpc>
              </a:pPr>
              <a:r>
                <a:rPr lang="zh-CN" altLang="en-US" sz="2000" dirty="0">
                  <a:solidFill>
                    <a:srgbClr val="000000"/>
                  </a:solidFill>
                  <a:latin typeface="Franklin Gothic Book" pitchFamily="34" charset="0"/>
                  <a:ea typeface="黑体" pitchFamily="2" charset="-122"/>
                </a:rPr>
                <a:t>重茬病害已成为中国农业专家研究和关注的重点课题，但长时间没有突破性进展。因此，</a:t>
              </a:r>
              <a:r>
                <a:rPr lang="zh-CN" altLang="en-US" sz="2000" b="1" dirty="0">
                  <a:solidFill>
                    <a:srgbClr val="FF0000"/>
                  </a:solidFill>
                  <a:latin typeface="Franklin Gothic Book" pitchFamily="34" charset="0"/>
                  <a:ea typeface="黑体" pitchFamily="2" charset="-122"/>
                </a:rPr>
                <a:t>重茬病害也被称为中国农业的“癌症”。</a:t>
              </a:r>
              <a:endParaRPr lang="ko-KR" altLang="en-US" sz="2000" b="1" dirty="0">
                <a:solidFill>
                  <a:srgbClr val="FF0000"/>
                </a:solidFill>
                <a:latin typeface="Franklin Gothic Book" pitchFamily="34" charset="0"/>
                <a:ea typeface="맑은 고딕" pitchFamily="34" charset="-127"/>
              </a:endParaRPr>
            </a:p>
            <a:p>
              <a:pPr indent="539750">
                <a:lnSpc>
                  <a:spcPct val="150000"/>
                </a:lnSpc>
              </a:pPr>
              <a:endParaRPr lang="zh-CN" altLang="en-US" sz="2000" b="1" dirty="0">
                <a:solidFill>
                  <a:srgbClr val="020584"/>
                </a:solidFill>
                <a:latin typeface="Times New Roman" pitchFamily="18" charset="0"/>
                <a:ea typeface="楷体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7" descr=")G}KK5T4EG7ZFP4CM56AIUG"/>
          <p:cNvPicPr>
            <a:picLocks noChangeAspect="1" noChangeArrowheads="1"/>
          </p:cNvPicPr>
          <p:nvPr/>
        </p:nvPicPr>
        <p:blipFill>
          <a:blip r:embed="rId2" cstate="email">
            <a:lum bright="14000" contrast="-26000"/>
          </a:blip>
          <a:srcRect/>
          <a:stretch>
            <a:fillRect/>
          </a:stretch>
        </p:blipFill>
        <p:spPr bwMode="auto">
          <a:xfrm>
            <a:off x="785813" y="1214438"/>
            <a:ext cx="7358062" cy="5214937"/>
          </a:xfrm>
          <a:prstGeom prst="rect">
            <a:avLst/>
          </a:prstGeom>
          <a:solidFill>
            <a:schemeClr val="bg1"/>
          </a:solidFill>
          <a:ln w="9525">
            <a:noFill/>
            <a:miter lim="800000"/>
            <a:headEnd/>
            <a:tailEnd/>
          </a:ln>
        </p:spPr>
      </p:pic>
      <p:sp>
        <p:nvSpPr>
          <p:cNvPr id="18435" name="矩形 9"/>
          <p:cNvSpPr>
            <a:spLocks noChangeArrowheads="1"/>
          </p:cNvSpPr>
          <p:nvPr/>
        </p:nvSpPr>
        <p:spPr bwMode="auto">
          <a:xfrm>
            <a:off x="1214438" y="1285875"/>
            <a:ext cx="3357562" cy="482600"/>
          </a:xfrm>
          <a:prstGeom prst="rect">
            <a:avLst/>
          </a:prstGeom>
          <a:noFill/>
          <a:ln w="9525">
            <a:noFill/>
            <a:miter lim="800000"/>
            <a:headEnd/>
            <a:tailEnd/>
          </a:ln>
        </p:spPr>
        <p:txBody>
          <a:bodyPr>
            <a:spAutoFit/>
          </a:bodyPr>
          <a:lstStyle/>
          <a:p>
            <a:pPr>
              <a:lnSpc>
                <a:spcPct val="150000"/>
              </a:lnSpc>
            </a:pPr>
            <a:r>
              <a:rPr lang="zh-CN" altLang="en-US" sz="2000">
                <a:latin typeface="Franklin Gothic Book" pitchFamily="34" charset="0"/>
                <a:ea typeface="黑体" pitchFamily="2" charset="-122"/>
              </a:rPr>
              <a:t>    </a:t>
            </a:r>
            <a:r>
              <a:rPr lang="zh-CN" altLang="en-US">
                <a:latin typeface="Franklin Gothic Book" pitchFamily="34" charset="0"/>
                <a:ea typeface="黑体" pitchFamily="2" charset="-122"/>
              </a:rPr>
              <a:t>  </a:t>
            </a:r>
          </a:p>
        </p:txBody>
      </p:sp>
      <p:sp>
        <p:nvSpPr>
          <p:cNvPr id="18436" name="矩形 10"/>
          <p:cNvSpPr>
            <a:spLocks noChangeArrowheads="1"/>
          </p:cNvSpPr>
          <p:nvPr/>
        </p:nvSpPr>
        <p:spPr bwMode="auto">
          <a:xfrm>
            <a:off x="4929188" y="1571625"/>
            <a:ext cx="2928937" cy="482600"/>
          </a:xfrm>
          <a:prstGeom prst="rect">
            <a:avLst/>
          </a:prstGeom>
          <a:noFill/>
          <a:ln w="9525">
            <a:noFill/>
            <a:miter lim="800000"/>
            <a:headEnd/>
            <a:tailEnd/>
          </a:ln>
        </p:spPr>
        <p:txBody>
          <a:bodyPr>
            <a:spAutoFit/>
          </a:bodyPr>
          <a:lstStyle/>
          <a:p>
            <a:pPr>
              <a:lnSpc>
                <a:spcPct val="150000"/>
              </a:lnSpc>
            </a:pPr>
            <a:r>
              <a:rPr lang="zh-CN" altLang="en-US" sz="2000">
                <a:latin typeface="Franklin Gothic Book" pitchFamily="34" charset="0"/>
                <a:ea typeface="黑体" pitchFamily="2" charset="-122"/>
              </a:rPr>
              <a:t> </a:t>
            </a:r>
          </a:p>
        </p:txBody>
      </p:sp>
      <p:sp>
        <p:nvSpPr>
          <p:cNvPr id="18437" name="矩形 6"/>
          <p:cNvSpPr>
            <a:spLocks noChangeArrowheads="1"/>
          </p:cNvSpPr>
          <p:nvPr/>
        </p:nvSpPr>
        <p:spPr bwMode="auto">
          <a:xfrm>
            <a:off x="1714500" y="1428750"/>
            <a:ext cx="5429250" cy="1436688"/>
          </a:xfrm>
          <a:prstGeom prst="rect">
            <a:avLst/>
          </a:prstGeom>
          <a:noFill/>
          <a:ln w="9525">
            <a:noFill/>
            <a:miter lim="800000"/>
            <a:headEnd/>
            <a:tailEnd/>
          </a:ln>
        </p:spPr>
        <p:txBody>
          <a:bodyPr>
            <a:spAutoFit/>
          </a:bodyPr>
          <a:lstStyle/>
          <a:p>
            <a:pPr>
              <a:lnSpc>
                <a:spcPct val="200000"/>
              </a:lnSpc>
            </a:pPr>
            <a:r>
              <a:rPr lang="zh-CN" altLang="en-US" sz="2400" b="1">
                <a:latin typeface="仿宋_GB2312" pitchFamily="49" charset="-122"/>
                <a:ea typeface="仿宋_GB2312" pitchFamily="49" charset="-122"/>
              </a:rPr>
              <a:t>化学方法</a:t>
            </a:r>
            <a:r>
              <a:rPr lang="en-US" altLang="zh-CN" sz="2400" b="1">
                <a:latin typeface="仿宋_GB2312" pitchFamily="49" charset="-122"/>
                <a:ea typeface="仿宋_GB2312" pitchFamily="49" charset="-122"/>
              </a:rPr>
              <a:t>:</a:t>
            </a:r>
            <a:r>
              <a:rPr lang="zh-CN" altLang="en-US" sz="2400" b="1">
                <a:latin typeface="仿宋_GB2312" pitchFamily="49" charset="-122"/>
                <a:ea typeface="仿宋_GB2312" pitchFamily="49" charset="-122"/>
              </a:rPr>
              <a:t>化肥、农药过量使用，氯化                苦熏蒸、生石灰消毒等   </a:t>
            </a:r>
          </a:p>
        </p:txBody>
      </p:sp>
      <p:sp>
        <p:nvSpPr>
          <p:cNvPr id="18438" name="矩形 7"/>
          <p:cNvSpPr>
            <a:spLocks noChangeArrowheads="1"/>
          </p:cNvSpPr>
          <p:nvPr/>
        </p:nvSpPr>
        <p:spPr bwMode="auto">
          <a:xfrm>
            <a:off x="2357438" y="357188"/>
            <a:ext cx="4714875" cy="523875"/>
          </a:xfrm>
          <a:prstGeom prst="rect">
            <a:avLst/>
          </a:prstGeom>
          <a:noFill/>
          <a:ln w="9525">
            <a:noFill/>
            <a:miter lim="800000"/>
            <a:headEnd/>
            <a:tailEnd/>
          </a:ln>
        </p:spPr>
        <p:txBody>
          <a:bodyPr>
            <a:spAutoFit/>
          </a:bodyPr>
          <a:lstStyle/>
          <a:p>
            <a:r>
              <a:rPr lang="zh-CN" altLang="en-US" sz="2800">
                <a:solidFill>
                  <a:srgbClr val="0070C0"/>
                </a:solidFill>
                <a:latin typeface="宋体" pitchFamily="2" charset="-122"/>
                <a:ea typeface="黑体" pitchFamily="2" charset="-122"/>
              </a:rPr>
              <a:t>四、重茬病害常规治理方法</a:t>
            </a:r>
          </a:p>
        </p:txBody>
      </p:sp>
      <p:sp>
        <p:nvSpPr>
          <p:cNvPr id="18439" name="左弧形箭头 6"/>
          <p:cNvSpPr>
            <a:spLocks noChangeArrowheads="1"/>
          </p:cNvSpPr>
          <p:nvPr/>
        </p:nvSpPr>
        <p:spPr bwMode="auto">
          <a:xfrm>
            <a:off x="2428875" y="2928938"/>
            <a:ext cx="571500" cy="1071562"/>
          </a:xfrm>
          <a:prstGeom prst="curvedRightArrow">
            <a:avLst>
              <a:gd name="adj1" fmla="val 25000"/>
              <a:gd name="adj2" fmla="val 50000"/>
              <a:gd name="adj3" fmla="val 25000"/>
            </a:avLst>
          </a:prstGeom>
          <a:solidFill>
            <a:schemeClr val="accent1"/>
          </a:solidFill>
          <a:ln w="25400">
            <a:solidFill>
              <a:srgbClr val="695F0C"/>
            </a:solidFill>
            <a:miter lim="800000"/>
            <a:headEnd/>
            <a:tailEnd/>
          </a:ln>
        </p:spPr>
        <p:txBody>
          <a:bodyPr anchor="ctr"/>
          <a:lstStyle/>
          <a:p>
            <a:pPr algn="ctr"/>
            <a:endParaRPr lang="zh-CN" altLang="en-US">
              <a:latin typeface="Franklin Gothic Book" pitchFamily="34" charset="0"/>
              <a:ea typeface="黑体" pitchFamily="2" charset="-122"/>
            </a:endParaRPr>
          </a:p>
        </p:txBody>
      </p:sp>
      <p:sp>
        <p:nvSpPr>
          <p:cNvPr id="18440" name="右弧形箭头 8"/>
          <p:cNvSpPr>
            <a:spLocks noChangeArrowheads="1"/>
          </p:cNvSpPr>
          <p:nvPr/>
        </p:nvSpPr>
        <p:spPr bwMode="auto">
          <a:xfrm>
            <a:off x="5929313" y="2857500"/>
            <a:ext cx="571500" cy="1143000"/>
          </a:xfrm>
          <a:prstGeom prst="curvedLeftArrow">
            <a:avLst>
              <a:gd name="adj1" fmla="val 25000"/>
              <a:gd name="adj2" fmla="val 50000"/>
              <a:gd name="adj3" fmla="val 25000"/>
            </a:avLst>
          </a:prstGeom>
          <a:solidFill>
            <a:schemeClr val="accent1"/>
          </a:solidFill>
          <a:ln w="25400">
            <a:solidFill>
              <a:srgbClr val="695F0C"/>
            </a:solidFill>
            <a:miter lim="800000"/>
            <a:headEnd/>
            <a:tailEnd/>
          </a:ln>
        </p:spPr>
        <p:txBody>
          <a:bodyPr anchor="ctr"/>
          <a:lstStyle/>
          <a:p>
            <a:pPr algn="ctr"/>
            <a:endParaRPr lang="zh-CN" altLang="en-US">
              <a:latin typeface="Franklin Gothic Book" pitchFamily="34" charset="0"/>
              <a:ea typeface="黑体" pitchFamily="2" charset="-122"/>
            </a:endParaRPr>
          </a:p>
        </p:txBody>
      </p:sp>
      <p:sp>
        <p:nvSpPr>
          <p:cNvPr id="18441" name="TextBox 9"/>
          <p:cNvSpPr txBox="1">
            <a:spLocks noChangeArrowheads="1"/>
          </p:cNvSpPr>
          <p:nvPr/>
        </p:nvSpPr>
        <p:spPr bwMode="auto">
          <a:xfrm>
            <a:off x="1928813" y="4000500"/>
            <a:ext cx="2071687" cy="698500"/>
          </a:xfrm>
          <a:prstGeom prst="rect">
            <a:avLst/>
          </a:prstGeom>
          <a:noFill/>
          <a:ln w="9525">
            <a:noFill/>
            <a:miter lim="800000"/>
            <a:headEnd/>
            <a:tailEnd/>
          </a:ln>
        </p:spPr>
        <p:txBody>
          <a:bodyPr>
            <a:spAutoFit/>
          </a:bodyPr>
          <a:lstStyle/>
          <a:p>
            <a:pPr>
              <a:lnSpc>
                <a:spcPct val="200000"/>
              </a:lnSpc>
            </a:pPr>
            <a:r>
              <a:rPr lang="zh-CN" altLang="en-US" sz="2400" b="1">
                <a:latin typeface="仿宋_GB2312" pitchFamily="49" charset="-122"/>
                <a:ea typeface="仿宋_GB2312" pitchFamily="49" charset="-122"/>
              </a:rPr>
              <a:t>食品安全问题</a:t>
            </a:r>
          </a:p>
        </p:txBody>
      </p:sp>
      <p:sp>
        <p:nvSpPr>
          <p:cNvPr id="18442" name="TextBox 10"/>
          <p:cNvSpPr txBox="1">
            <a:spLocks noChangeArrowheads="1"/>
          </p:cNvSpPr>
          <p:nvPr/>
        </p:nvSpPr>
        <p:spPr bwMode="auto">
          <a:xfrm>
            <a:off x="5286375" y="4000500"/>
            <a:ext cx="2286000" cy="698500"/>
          </a:xfrm>
          <a:prstGeom prst="rect">
            <a:avLst/>
          </a:prstGeom>
          <a:noFill/>
          <a:ln w="9525">
            <a:noFill/>
            <a:miter lim="800000"/>
            <a:headEnd/>
            <a:tailEnd/>
          </a:ln>
        </p:spPr>
        <p:txBody>
          <a:bodyPr>
            <a:spAutoFit/>
          </a:bodyPr>
          <a:lstStyle/>
          <a:p>
            <a:pPr>
              <a:lnSpc>
                <a:spcPct val="200000"/>
              </a:lnSpc>
            </a:pPr>
            <a:r>
              <a:rPr lang="zh-CN" altLang="en-US" sz="2400" b="1">
                <a:latin typeface="仿宋_GB2312" pitchFamily="49" charset="-122"/>
                <a:ea typeface="仿宋_GB2312" pitchFamily="49" charset="-122"/>
              </a:rPr>
              <a:t>土壤恶性循环</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1721</Words>
  <Application>Microsoft Office PowerPoint</Application>
  <PresentationFormat>全屏显示(4:3)</PresentationFormat>
  <Paragraphs>240</Paragraphs>
  <Slides>44</Slides>
  <Notes>0</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幻灯片 1</vt:lpstr>
      <vt:lpstr>        这是我们公司的注册商标，也反映了中国农业、农民目前面临的问题，其中重茬障碍、土传病害是最让人头疼的问题。</vt:lpstr>
      <vt:lpstr>主要内容</vt:lpstr>
      <vt:lpstr>第一部分 项目背景 </vt:lpstr>
      <vt:lpstr>幻灯片 5</vt:lpstr>
      <vt:lpstr>中国60%以上的作物存在较严重的重茬障碍</vt:lpstr>
      <vt:lpstr>幻灯片 7</vt:lpstr>
      <vt:lpstr>幻灯片 8</vt:lpstr>
      <vt:lpstr>幻灯片 9</vt:lpstr>
      <vt:lpstr>五、 如何打破土壤恶性循环？</vt:lpstr>
      <vt:lpstr>幻灯片 11</vt:lpstr>
      <vt:lpstr>第二部分  技术体系及产品</vt:lpstr>
      <vt:lpstr>幻灯片 13</vt:lpstr>
      <vt:lpstr>幻灯片 14</vt:lpstr>
      <vt:lpstr>幻灯片 15</vt:lpstr>
      <vt:lpstr>幻灯片 16</vt:lpstr>
      <vt:lpstr>幻灯片 17</vt:lpstr>
      <vt:lpstr>有机物料腐熟的微生物学过程</vt:lpstr>
      <vt:lpstr>幻灯片 19</vt:lpstr>
      <vt:lpstr>幻灯片 20</vt:lpstr>
      <vt:lpstr>幻灯片 21</vt:lpstr>
      <vt:lpstr>幻灯片 22</vt:lpstr>
      <vt:lpstr>幻灯片 23</vt:lpstr>
      <vt:lpstr>幻灯片 24</vt:lpstr>
      <vt:lpstr>幻灯片 25</vt:lpstr>
      <vt:lpstr>幻灯片 26</vt:lpstr>
      <vt:lpstr>有机物料腐熟剂应用</vt:lpstr>
      <vt:lpstr>微生物有机物料腐熟的作用</vt:lpstr>
      <vt:lpstr> 第三部分 公  司  介  绍</vt:lpstr>
      <vt:lpstr>公司介绍 </vt:lpstr>
      <vt:lpstr>   创迪公司在从PGPR技术转变为产品开发、实际应用方面，处于全国领先地位。</vt:lpstr>
      <vt:lpstr>公司位置： 德州市经济开发区，邻近京沪高速和京沪高铁</vt:lpstr>
      <vt:lpstr>幻灯片 33</vt:lpstr>
      <vt:lpstr>新厂区（65亩） 固体产品生产车间4200平方米</vt:lpstr>
      <vt:lpstr>新厂区（65亩）    有机物料腐熟车间2000平方米</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User</cp:lastModifiedBy>
  <cp:revision>17</cp:revision>
  <dcterms:modified xsi:type="dcterms:W3CDTF">2014-06-16T03:25:53Z</dcterms:modified>
</cp:coreProperties>
</file>